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47"/>
  </p:notesMasterIdLst>
  <p:sldIdLst>
    <p:sldId id="256" r:id="rId2"/>
    <p:sldId id="311" r:id="rId3"/>
    <p:sldId id="309" r:id="rId4"/>
    <p:sldId id="310" r:id="rId5"/>
    <p:sldId id="279" r:id="rId6"/>
    <p:sldId id="258" r:id="rId7"/>
    <p:sldId id="283" r:id="rId8"/>
    <p:sldId id="289" r:id="rId9"/>
    <p:sldId id="291" r:id="rId10"/>
    <p:sldId id="290" r:id="rId11"/>
    <p:sldId id="259" r:id="rId12"/>
    <p:sldId id="260" r:id="rId13"/>
    <p:sldId id="261" r:id="rId14"/>
    <p:sldId id="263" r:id="rId15"/>
    <p:sldId id="264" r:id="rId16"/>
    <p:sldId id="262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82" r:id="rId31"/>
    <p:sldId id="281" r:id="rId32"/>
    <p:sldId id="293" r:id="rId33"/>
    <p:sldId id="294" r:id="rId34"/>
    <p:sldId id="298" r:id="rId35"/>
    <p:sldId id="295" r:id="rId36"/>
    <p:sldId id="296" r:id="rId37"/>
    <p:sldId id="297" r:id="rId38"/>
    <p:sldId id="299" r:id="rId39"/>
    <p:sldId id="300" r:id="rId40"/>
    <p:sldId id="301" r:id="rId41"/>
    <p:sldId id="302" r:id="rId42"/>
    <p:sldId id="304" r:id="rId43"/>
    <p:sldId id="305" r:id="rId44"/>
    <p:sldId id="306" r:id="rId45"/>
    <p:sldId id="307" r:id="rId4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6357" autoAdjust="0"/>
  </p:normalViewPr>
  <p:slideViewPr>
    <p:cSldViewPr snapToGrid="0">
      <p:cViewPr varScale="1">
        <p:scale>
          <a:sx n="106" d="100"/>
          <a:sy n="106" d="100"/>
        </p:scale>
        <p:origin x="654" y="1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EE02E5-EF79-4142-A80C-159E0F438C83}" type="datetimeFigureOut">
              <a:rPr lang="it-IT" smtClean="0"/>
              <a:t>17/05/2024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8FA9E9-D44C-4F6B-AD21-C9058B1B75D2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837521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8FA9E9-D44C-4F6B-AD21-C9058B1B75D2}" type="slidenum">
              <a:rPr lang="it-IT" smtClean="0"/>
              <a:t>29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472776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1e920495303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1e920495303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1e920495303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1e920495303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1e920495303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1e920495303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4D1FC-2EC0-4890-92D2-EA6D068A27B2}" type="datetimeFigureOut">
              <a:rPr lang="it-IT" smtClean="0"/>
              <a:t>17/05/2024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62255-AEDC-4BFB-A17C-2039A07139F4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424627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4D1FC-2EC0-4890-92D2-EA6D068A27B2}" type="datetimeFigureOut">
              <a:rPr lang="it-IT" smtClean="0"/>
              <a:t>17/05/2024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62255-AEDC-4BFB-A17C-2039A07139F4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254745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4D1FC-2EC0-4890-92D2-EA6D068A27B2}" type="datetimeFigureOut">
              <a:rPr lang="it-IT" smtClean="0"/>
              <a:t>17/05/2024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62255-AEDC-4BFB-A17C-2039A07139F4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843834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0"/>
          <p:cNvSpPr txBox="1">
            <a:spLocks noGrp="1"/>
          </p:cNvSpPr>
          <p:nvPr>
            <p:ph type="title"/>
          </p:nvPr>
        </p:nvSpPr>
        <p:spPr>
          <a:xfrm>
            <a:off x="973333" y="1758200"/>
            <a:ext cx="4401200" cy="184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95" name="Google Shape;95;p10"/>
          <p:cNvSpPr txBox="1">
            <a:spLocks noGrp="1"/>
          </p:cNvSpPr>
          <p:nvPr>
            <p:ph type="body" idx="1"/>
          </p:nvPr>
        </p:nvSpPr>
        <p:spPr>
          <a:xfrm>
            <a:off x="961633" y="3708967"/>
            <a:ext cx="4401200" cy="21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14856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1219170" lvl="1" indent="-397923"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2pPr>
            <a:lvl3pPr marL="1828754" lvl="2" indent="-397923">
              <a:spcBef>
                <a:spcPts val="2133"/>
              </a:spcBef>
              <a:spcAft>
                <a:spcPts val="0"/>
              </a:spcAft>
              <a:buSzPts val="1100"/>
              <a:buChar char="■"/>
              <a:defRPr/>
            </a:lvl3pPr>
            <a:lvl4pPr marL="2438339" lvl="3" indent="-397923">
              <a:spcBef>
                <a:spcPts val="2133"/>
              </a:spcBef>
              <a:spcAft>
                <a:spcPts val="0"/>
              </a:spcAft>
              <a:buSzPts val="1100"/>
              <a:buChar char="●"/>
              <a:defRPr/>
            </a:lvl4pPr>
            <a:lvl5pPr marL="3047924" lvl="4" indent="-397923"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5pPr>
            <a:lvl6pPr marL="3657509" lvl="5" indent="-397923">
              <a:spcBef>
                <a:spcPts val="2133"/>
              </a:spcBef>
              <a:spcAft>
                <a:spcPts val="0"/>
              </a:spcAft>
              <a:buSzPts val="1100"/>
              <a:buChar char="■"/>
              <a:defRPr/>
            </a:lvl6pPr>
            <a:lvl7pPr marL="4267093" lvl="6" indent="-397923">
              <a:spcBef>
                <a:spcPts val="2133"/>
              </a:spcBef>
              <a:spcAft>
                <a:spcPts val="0"/>
              </a:spcAft>
              <a:buSzPts val="1100"/>
              <a:buChar char="●"/>
              <a:defRPr/>
            </a:lvl7pPr>
            <a:lvl8pPr marL="4876678" lvl="7" indent="-397923"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8pPr>
            <a:lvl9pPr marL="5486263" lvl="8" indent="-397923">
              <a:spcBef>
                <a:spcPts val="2133"/>
              </a:spcBef>
              <a:spcAft>
                <a:spcPts val="2133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6" name="Google Shape;96;p10"/>
          <p:cNvSpPr txBox="1">
            <a:spLocks noGrp="1"/>
          </p:cNvSpPr>
          <p:nvPr>
            <p:ph type="sldNum" idx="12"/>
          </p:nvPr>
        </p:nvSpPr>
        <p:spPr>
          <a:xfrm>
            <a:off x="11381736" y="63331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it-IT" smtClean="0"/>
              <a:pPr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564517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4D1FC-2EC0-4890-92D2-EA6D068A27B2}" type="datetimeFigureOut">
              <a:rPr lang="it-IT" smtClean="0"/>
              <a:t>17/05/2024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62255-AEDC-4BFB-A17C-2039A07139F4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458603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4D1FC-2EC0-4890-92D2-EA6D068A27B2}" type="datetimeFigureOut">
              <a:rPr lang="it-IT" smtClean="0"/>
              <a:t>17/05/2024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62255-AEDC-4BFB-A17C-2039A07139F4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232283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4D1FC-2EC0-4890-92D2-EA6D068A27B2}" type="datetimeFigureOut">
              <a:rPr lang="it-IT" smtClean="0"/>
              <a:t>17/05/2024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62255-AEDC-4BFB-A17C-2039A07139F4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969102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4D1FC-2EC0-4890-92D2-EA6D068A27B2}" type="datetimeFigureOut">
              <a:rPr lang="it-IT" smtClean="0"/>
              <a:t>17/05/2024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62255-AEDC-4BFB-A17C-2039A07139F4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938849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4D1FC-2EC0-4890-92D2-EA6D068A27B2}" type="datetimeFigureOut">
              <a:rPr lang="it-IT" smtClean="0"/>
              <a:t>17/05/2024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62255-AEDC-4BFB-A17C-2039A07139F4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486503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4D1FC-2EC0-4890-92D2-EA6D068A27B2}" type="datetimeFigureOut">
              <a:rPr lang="it-IT" smtClean="0"/>
              <a:t>17/05/2024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62255-AEDC-4BFB-A17C-2039A07139F4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499197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4D1FC-2EC0-4890-92D2-EA6D068A27B2}" type="datetimeFigureOut">
              <a:rPr lang="it-IT" smtClean="0"/>
              <a:t>17/05/2024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62255-AEDC-4BFB-A17C-2039A07139F4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203676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4D1FC-2EC0-4890-92D2-EA6D068A27B2}" type="datetimeFigureOut">
              <a:rPr lang="it-IT" smtClean="0"/>
              <a:t>17/05/2024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62255-AEDC-4BFB-A17C-2039A07139F4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446518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754D1FC-2EC0-4890-92D2-EA6D068A27B2}" type="datetimeFigureOut">
              <a:rPr lang="it-IT" smtClean="0"/>
              <a:t>17/05/2024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1A62255-AEDC-4BFB-A17C-2039A07139F4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064201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0.png"/><Relationship Id="rId7" Type="http://schemas.openxmlformats.org/officeDocument/2006/relationships/image" Target="../media/image1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d3js.org/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websitesetup.org/wp-content/uploads/2019/08/HTML-CHEAT-SHEET.png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A3EC8B-9017-2805-A8D1-9CAC73B9A80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Esercitazione </a:t>
            </a:r>
            <a:r>
              <a:rPr lang="en-US" dirty="0"/>
              <a:t>1</a:t>
            </a:r>
            <a:endParaRPr lang="it-IT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249717-656C-62AC-0A76-9E35A6119B5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267446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E6BE79-CE6A-4C82-3D28-CEE90D8AFA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EAC6125-536D-BC7A-DDA5-47E6AFE43C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Esempio: HTML+CSS+JS</a:t>
            </a:r>
          </a:p>
        </p:txBody>
      </p:sp>
      <p:pic>
        <p:nvPicPr>
          <p:cNvPr id="6" name="20240229-1104-22.5191376">
            <a:hlinkClick r:id="" action="ppaction://media"/>
            <a:extLst>
              <a:ext uri="{FF2B5EF4-FFF2-40B4-BE49-F238E27FC236}">
                <a16:creationId xmlns:a16="http://schemas.microsoft.com/office/drawing/2014/main" id="{37397FE6-7A15-2F3D-C599-4A5F32B9489C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82788" y="1825625"/>
            <a:ext cx="8224837" cy="4351338"/>
          </a:xfrm>
        </p:spPr>
      </p:pic>
    </p:spTree>
    <p:extLst>
      <p:ext uri="{BB962C8B-B14F-4D97-AF65-F5344CB8AC3E}">
        <p14:creationId xmlns:p14="http://schemas.microsoft.com/office/powerpoint/2010/main" val="1943572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36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4A41899-A242-C2DE-6A92-B84E7DC9C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Cosa succede?</a:t>
            </a:r>
          </a:p>
        </p:txBody>
      </p:sp>
      <p:pic>
        <p:nvPicPr>
          <p:cNvPr id="4" name="Google Shape;295;p30">
            <a:extLst>
              <a:ext uri="{FF2B5EF4-FFF2-40B4-BE49-F238E27FC236}">
                <a16:creationId xmlns:a16="http://schemas.microsoft.com/office/drawing/2014/main" id="{BC9B67A5-93D4-036F-8A7F-6A5A538AA37E}"/>
              </a:ext>
            </a:extLst>
          </p:cNvPr>
          <p:cNvPicPr preferRelativeResize="0">
            <a:picLocks noGrp="1"/>
          </p:cNvPicPr>
          <p:nvPr>
            <p:ph idx="1"/>
          </p:nvPr>
        </p:nvPicPr>
        <p:blipFill rotWithShape="1">
          <a:blip r:embed="rId2">
            <a:alphaModFix/>
          </a:blip>
          <a:stretch/>
        </p:blipFill>
        <p:spPr>
          <a:xfrm>
            <a:off x="2228144" y="1825625"/>
            <a:ext cx="7735712" cy="43513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233410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1EE356-E4B7-F8A1-C072-5D1A9A8B55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93B4187-F7BE-BE89-C646-4441AFA3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Cosa succede?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F4320CFA-12D3-A0C8-D2CD-59E1D62F5A5C}"/>
              </a:ext>
            </a:extLst>
          </p:cNvPr>
          <p:cNvSpPr txBox="1"/>
          <p:nvPr/>
        </p:nvSpPr>
        <p:spPr>
          <a:xfrm>
            <a:off x="699539" y="3097763"/>
            <a:ext cx="4292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CLIENT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87489422-1345-C579-45B5-9E62D673D22A}"/>
              </a:ext>
            </a:extLst>
          </p:cNvPr>
          <p:cNvSpPr txBox="1"/>
          <p:nvPr/>
        </p:nvSpPr>
        <p:spPr>
          <a:xfrm>
            <a:off x="7200381" y="3097763"/>
            <a:ext cx="4292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SERVER</a:t>
            </a: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8C5146CE-FF05-98D8-910C-7B91EC6C339E}"/>
              </a:ext>
            </a:extLst>
          </p:cNvPr>
          <p:cNvSpPr/>
          <p:nvPr/>
        </p:nvSpPr>
        <p:spPr>
          <a:xfrm>
            <a:off x="699538" y="3097763"/>
            <a:ext cx="4292083" cy="3395112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CC8C96BF-3BD0-EE2A-0CAF-F44D54E17E7D}"/>
              </a:ext>
            </a:extLst>
          </p:cNvPr>
          <p:cNvSpPr/>
          <p:nvPr/>
        </p:nvSpPr>
        <p:spPr>
          <a:xfrm>
            <a:off x="7200381" y="3097763"/>
            <a:ext cx="4292083" cy="3395112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A557AAC2-E9D3-1F4A-B5B7-41606DF3EE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6564" y="3659960"/>
            <a:ext cx="627552" cy="1037875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88C22D31-8DB2-1549-4BCB-5261426E90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0298" y="3659960"/>
            <a:ext cx="812248" cy="1037874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F678122B-DFB8-1A9D-98F2-6C21DF1A62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53616" y="3659960"/>
            <a:ext cx="737778" cy="1150066"/>
          </a:xfrm>
          <a:prstGeom prst="rect">
            <a:avLst/>
          </a:prstGeom>
        </p:spPr>
      </p:pic>
      <p:pic>
        <p:nvPicPr>
          <p:cNvPr id="1028" name="Picture 4" descr="Jpeg Icon Vector Art, Icons, and Graphics for Free Download">
            <a:extLst>
              <a:ext uri="{FF2B5EF4-FFF2-40B4-BE49-F238E27FC236}">
                <a16:creationId xmlns:a16="http://schemas.microsoft.com/office/drawing/2014/main" id="{EBD0E2DF-4FAD-8930-E405-9E70329D0B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0226" y="5172867"/>
            <a:ext cx="881225" cy="881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Mp4 file format symbol - Free interface icons">
            <a:extLst>
              <a:ext uri="{FF2B5EF4-FFF2-40B4-BE49-F238E27FC236}">
                <a16:creationId xmlns:a16="http://schemas.microsoft.com/office/drawing/2014/main" id="{3E83F59C-DCAA-182D-8328-BB3F855536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5356" y="5250536"/>
            <a:ext cx="801829" cy="801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33690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39D0C4-D7A6-8C67-CDF4-298D914BFC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6C6EC65-D732-13A3-09F4-100E12BBA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Cosa succede?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E7638DE7-33EE-24D7-BF48-86C848797FFD}"/>
              </a:ext>
            </a:extLst>
          </p:cNvPr>
          <p:cNvSpPr txBox="1"/>
          <p:nvPr/>
        </p:nvSpPr>
        <p:spPr>
          <a:xfrm>
            <a:off x="699539" y="3097763"/>
            <a:ext cx="4292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CLIENT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266176AD-A17A-DBEB-0A3B-06E28554FDB4}"/>
              </a:ext>
            </a:extLst>
          </p:cNvPr>
          <p:cNvSpPr txBox="1"/>
          <p:nvPr/>
        </p:nvSpPr>
        <p:spPr>
          <a:xfrm>
            <a:off x="7200381" y="3097763"/>
            <a:ext cx="4292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SERVER</a:t>
            </a: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C1D7F425-2247-BF89-79DF-74062E34E0F1}"/>
              </a:ext>
            </a:extLst>
          </p:cNvPr>
          <p:cNvSpPr/>
          <p:nvPr/>
        </p:nvSpPr>
        <p:spPr>
          <a:xfrm>
            <a:off x="699538" y="3097763"/>
            <a:ext cx="4292083" cy="3395112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AC030FB6-5C24-2DC0-7363-1D7910B89A49}"/>
              </a:ext>
            </a:extLst>
          </p:cNvPr>
          <p:cNvSpPr/>
          <p:nvPr/>
        </p:nvSpPr>
        <p:spPr>
          <a:xfrm>
            <a:off x="7200381" y="3097763"/>
            <a:ext cx="4292083" cy="3395112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15FA65C8-5E12-CEBF-E066-5E76C923F8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6564" y="3659960"/>
            <a:ext cx="627552" cy="1037875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4A55F119-A508-F1D8-2E9C-71E4EE26CA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0298" y="3659960"/>
            <a:ext cx="812248" cy="1037874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E50713EA-5028-A048-27D2-92365BFF40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53616" y="3659960"/>
            <a:ext cx="737778" cy="1150066"/>
          </a:xfrm>
          <a:prstGeom prst="rect">
            <a:avLst/>
          </a:prstGeom>
        </p:spPr>
      </p:pic>
      <p:pic>
        <p:nvPicPr>
          <p:cNvPr id="1028" name="Picture 4" descr="Jpeg Icon Vector Art, Icons, and Graphics for Free Download">
            <a:extLst>
              <a:ext uri="{FF2B5EF4-FFF2-40B4-BE49-F238E27FC236}">
                <a16:creationId xmlns:a16="http://schemas.microsoft.com/office/drawing/2014/main" id="{2B5A862E-5065-02BB-A36E-A7F64DE8F8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0226" y="5172867"/>
            <a:ext cx="881225" cy="881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Mp4 file format symbol - Free interface icons">
            <a:extLst>
              <a:ext uri="{FF2B5EF4-FFF2-40B4-BE49-F238E27FC236}">
                <a16:creationId xmlns:a16="http://schemas.microsoft.com/office/drawing/2014/main" id="{C66EE223-C87D-A3BB-C7BC-698278FCC4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5356" y="5250536"/>
            <a:ext cx="801829" cy="801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Connettore 2 3">
            <a:extLst>
              <a:ext uri="{FF2B5EF4-FFF2-40B4-BE49-F238E27FC236}">
                <a16:creationId xmlns:a16="http://schemas.microsoft.com/office/drawing/2014/main" id="{F898F73D-9CF9-AFBD-C574-5F03C4EF86C1}"/>
              </a:ext>
            </a:extLst>
          </p:cNvPr>
          <p:cNvCxnSpPr>
            <a:cxnSpLocks/>
          </p:cNvCxnSpPr>
          <p:nvPr/>
        </p:nvCxnSpPr>
        <p:spPr>
          <a:xfrm>
            <a:off x="4991621" y="4236440"/>
            <a:ext cx="220876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E5D01F96-7A40-84F5-9C15-46F9F926FAB3}"/>
              </a:ext>
            </a:extLst>
          </p:cNvPr>
          <p:cNvCxnSpPr>
            <a:cxnSpLocks/>
          </p:cNvCxnSpPr>
          <p:nvPr/>
        </p:nvCxnSpPr>
        <p:spPr>
          <a:xfrm flipH="1">
            <a:off x="4991621" y="5351453"/>
            <a:ext cx="220876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77D43B5F-45CC-60B2-428C-F3344844AF16}"/>
              </a:ext>
            </a:extLst>
          </p:cNvPr>
          <p:cNvSpPr txBox="1"/>
          <p:nvPr/>
        </p:nvSpPr>
        <p:spPr>
          <a:xfrm>
            <a:off x="5295388" y="3581296"/>
            <a:ext cx="16012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Voglio il file</a:t>
            </a:r>
            <a:br>
              <a:rPr lang="it-IT" dirty="0"/>
            </a:br>
            <a:r>
              <a:rPr lang="it-IT" i="1" dirty="0"/>
              <a:t>index.html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8D9FDDA7-A0E6-B313-C8E3-9F7938D93471}"/>
              </a:ext>
            </a:extLst>
          </p:cNvPr>
          <p:cNvSpPr txBox="1"/>
          <p:nvPr/>
        </p:nvSpPr>
        <p:spPr>
          <a:xfrm>
            <a:off x="5295388" y="4973307"/>
            <a:ext cx="1601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Eccolo</a:t>
            </a:r>
            <a:endParaRPr lang="it-IT" i="1" dirty="0"/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99A0468F-597E-4962-B15E-DC5E12632E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606" y="3659960"/>
            <a:ext cx="627552" cy="103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4974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E4D2893-C278-C635-8984-75AAE4F8DB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Il browser inizia a leggere il file HTML e…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42730A84-7BA1-9A92-4423-EC18296CA7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48050" y="2820194"/>
            <a:ext cx="5295900" cy="2362200"/>
          </a:xfrm>
        </p:spPr>
      </p:pic>
      <p:sp>
        <p:nvSpPr>
          <p:cNvPr id="6" name="Rettangolo 5">
            <a:extLst>
              <a:ext uri="{FF2B5EF4-FFF2-40B4-BE49-F238E27FC236}">
                <a16:creationId xmlns:a16="http://schemas.microsoft.com/office/drawing/2014/main" id="{B6A87EA3-48C1-B55B-A27A-93B21CE351C7}"/>
              </a:ext>
            </a:extLst>
          </p:cNvPr>
          <p:cNvSpPr/>
          <p:nvPr/>
        </p:nvSpPr>
        <p:spPr>
          <a:xfrm>
            <a:off x="5872294" y="3699545"/>
            <a:ext cx="1317071" cy="1677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86C72E9C-5F00-6BD6-406A-F6801EA6DB19}"/>
              </a:ext>
            </a:extLst>
          </p:cNvPr>
          <p:cNvSpPr/>
          <p:nvPr/>
        </p:nvSpPr>
        <p:spPr>
          <a:xfrm>
            <a:off x="6425968" y="3917404"/>
            <a:ext cx="1519806" cy="1677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A30F0ECD-336B-1CE1-2CB5-58786402EF75}"/>
              </a:ext>
            </a:extLst>
          </p:cNvPr>
          <p:cNvSpPr/>
          <p:nvPr/>
        </p:nvSpPr>
        <p:spPr>
          <a:xfrm>
            <a:off x="6267975" y="4135263"/>
            <a:ext cx="1055614" cy="1677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641735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B659DF-C16D-19AC-F1D3-87A1882FB8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3CA6A80-E322-47D4-2162-5527EA6C80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Cosa succede?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B6D74A4D-041C-4276-52D3-C1037861E320}"/>
              </a:ext>
            </a:extLst>
          </p:cNvPr>
          <p:cNvSpPr txBox="1"/>
          <p:nvPr/>
        </p:nvSpPr>
        <p:spPr>
          <a:xfrm>
            <a:off x="699539" y="3097763"/>
            <a:ext cx="4292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CLIENT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5F4E2C77-8F77-EE40-6F27-D3C4D9B921CA}"/>
              </a:ext>
            </a:extLst>
          </p:cNvPr>
          <p:cNvSpPr txBox="1"/>
          <p:nvPr/>
        </p:nvSpPr>
        <p:spPr>
          <a:xfrm>
            <a:off x="7200381" y="3097763"/>
            <a:ext cx="4292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SERVER</a:t>
            </a: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CA3FB6F9-40ED-7B19-19B9-83748D64C4BE}"/>
              </a:ext>
            </a:extLst>
          </p:cNvPr>
          <p:cNvSpPr/>
          <p:nvPr/>
        </p:nvSpPr>
        <p:spPr>
          <a:xfrm>
            <a:off x="699538" y="3097763"/>
            <a:ext cx="4292083" cy="3395112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5666193F-A6AD-6663-209A-BB3EBB710452}"/>
              </a:ext>
            </a:extLst>
          </p:cNvPr>
          <p:cNvSpPr/>
          <p:nvPr/>
        </p:nvSpPr>
        <p:spPr>
          <a:xfrm>
            <a:off x="7200381" y="3097763"/>
            <a:ext cx="4292083" cy="3395112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151A9481-8F87-2958-0BBE-E34AF07C2E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6564" y="3659960"/>
            <a:ext cx="627552" cy="1037875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2C1540AD-C9C3-382C-17B7-95520DCC3F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0298" y="3659960"/>
            <a:ext cx="812248" cy="1037874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08E4E4A0-7069-B0B2-EE87-76E65CDDD3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53616" y="3659960"/>
            <a:ext cx="737778" cy="1150066"/>
          </a:xfrm>
          <a:prstGeom prst="rect">
            <a:avLst/>
          </a:prstGeom>
        </p:spPr>
      </p:pic>
      <p:pic>
        <p:nvPicPr>
          <p:cNvPr id="1028" name="Picture 4" descr="Jpeg Icon Vector Art, Icons, and Graphics for Free Download">
            <a:extLst>
              <a:ext uri="{FF2B5EF4-FFF2-40B4-BE49-F238E27FC236}">
                <a16:creationId xmlns:a16="http://schemas.microsoft.com/office/drawing/2014/main" id="{E7134B62-AF86-0EA1-513F-0866C9359E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0226" y="5172867"/>
            <a:ext cx="881225" cy="881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Mp4 file format symbol - Free interface icons">
            <a:extLst>
              <a:ext uri="{FF2B5EF4-FFF2-40B4-BE49-F238E27FC236}">
                <a16:creationId xmlns:a16="http://schemas.microsoft.com/office/drawing/2014/main" id="{1B7E9129-9767-B529-82EC-2DF50E7FA5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5356" y="5250536"/>
            <a:ext cx="801829" cy="801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Connettore 2 3">
            <a:extLst>
              <a:ext uri="{FF2B5EF4-FFF2-40B4-BE49-F238E27FC236}">
                <a16:creationId xmlns:a16="http://schemas.microsoft.com/office/drawing/2014/main" id="{4A8203AA-6C92-AA16-3AC1-F71BFDC125BE}"/>
              </a:ext>
            </a:extLst>
          </p:cNvPr>
          <p:cNvCxnSpPr>
            <a:cxnSpLocks/>
          </p:cNvCxnSpPr>
          <p:nvPr/>
        </p:nvCxnSpPr>
        <p:spPr>
          <a:xfrm>
            <a:off x="4991621" y="4236440"/>
            <a:ext cx="220876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91757E61-9CEC-CB24-A8C2-F46D9F6AEFE7}"/>
              </a:ext>
            </a:extLst>
          </p:cNvPr>
          <p:cNvCxnSpPr>
            <a:cxnSpLocks/>
          </p:cNvCxnSpPr>
          <p:nvPr/>
        </p:nvCxnSpPr>
        <p:spPr>
          <a:xfrm flipH="1">
            <a:off x="4991621" y="5351453"/>
            <a:ext cx="220876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32DF677C-424F-1D90-8C6D-DA93258C58B7}"/>
              </a:ext>
            </a:extLst>
          </p:cNvPr>
          <p:cNvSpPr txBox="1"/>
          <p:nvPr/>
        </p:nvSpPr>
        <p:spPr>
          <a:xfrm>
            <a:off x="5295388" y="3581296"/>
            <a:ext cx="16012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Voglio il file</a:t>
            </a:r>
            <a:br>
              <a:rPr lang="it-IT" dirty="0"/>
            </a:br>
            <a:r>
              <a:rPr lang="it-IT" i="1" dirty="0"/>
              <a:t>style.css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116EBB5D-0FA0-8DA3-BF92-3D6384BDD2AF}"/>
              </a:ext>
            </a:extLst>
          </p:cNvPr>
          <p:cNvSpPr txBox="1"/>
          <p:nvPr/>
        </p:nvSpPr>
        <p:spPr>
          <a:xfrm>
            <a:off x="5295388" y="4973307"/>
            <a:ext cx="1601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Eccolo</a:t>
            </a:r>
            <a:endParaRPr lang="it-IT" i="1" dirty="0"/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26E19B60-C4A6-4C9A-7217-AFD4607408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606" y="3659960"/>
            <a:ext cx="627552" cy="1037875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EDA120A4-7C7C-6335-AF75-4A481A0902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9454" y="3659960"/>
            <a:ext cx="812248" cy="1037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2554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DE5D8F-9D9E-F2D7-5B20-E811D28B32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739E72F-35AD-97D2-7701-3C9014CA9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Cosa succede?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B0820007-3459-25F2-8DA9-B0B997FC9775}"/>
              </a:ext>
            </a:extLst>
          </p:cNvPr>
          <p:cNvSpPr txBox="1"/>
          <p:nvPr/>
        </p:nvSpPr>
        <p:spPr>
          <a:xfrm>
            <a:off x="699539" y="3097763"/>
            <a:ext cx="4292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CLIENT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C10EC849-7D1D-AC50-5F39-F0DE072BDAA7}"/>
              </a:ext>
            </a:extLst>
          </p:cNvPr>
          <p:cNvSpPr txBox="1"/>
          <p:nvPr/>
        </p:nvSpPr>
        <p:spPr>
          <a:xfrm>
            <a:off x="7200381" y="3097763"/>
            <a:ext cx="4292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SERVER</a:t>
            </a: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EBBFC17A-8B77-3B19-2D03-BE6C6AA72697}"/>
              </a:ext>
            </a:extLst>
          </p:cNvPr>
          <p:cNvSpPr/>
          <p:nvPr/>
        </p:nvSpPr>
        <p:spPr>
          <a:xfrm>
            <a:off x="699538" y="3097763"/>
            <a:ext cx="4292083" cy="3395112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7C97859F-BB9E-98FC-EEEF-6031AE281807}"/>
              </a:ext>
            </a:extLst>
          </p:cNvPr>
          <p:cNvSpPr/>
          <p:nvPr/>
        </p:nvSpPr>
        <p:spPr>
          <a:xfrm>
            <a:off x="7200381" y="3097763"/>
            <a:ext cx="4292083" cy="3395112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BEBF313B-7F77-9CCE-0A3D-AF699B1477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6564" y="3659960"/>
            <a:ext cx="627552" cy="1037875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FDAED412-BFCC-805D-547B-C9559800B2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0298" y="3659960"/>
            <a:ext cx="812248" cy="1037874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794F3D1B-7CA3-AF74-49D4-6772310A4A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53616" y="3659960"/>
            <a:ext cx="737778" cy="1150066"/>
          </a:xfrm>
          <a:prstGeom prst="rect">
            <a:avLst/>
          </a:prstGeom>
        </p:spPr>
      </p:pic>
      <p:pic>
        <p:nvPicPr>
          <p:cNvPr id="1028" name="Picture 4" descr="Jpeg Icon Vector Art, Icons, and Graphics for Free Download">
            <a:extLst>
              <a:ext uri="{FF2B5EF4-FFF2-40B4-BE49-F238E27FC236}">
                <a16:creationId xmlns:a16="http://schemas.microsoft.com/office/drawing/2014/main" id="{EB5514F1-B2C5-52F8-EBEC-EF741A90C8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0226" y="5172867"/>
            <a:ext cx="881225" cy="881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Mp4 file format symbol - Free interface icons">
            <a:extLst>
              <a:ext uri="{FF2B5EF4-FFF2-40B4-BE49-F238E27FC236}">
                <a16:creationId xmlns:a16="http://schemas.microsoft.com/office/drawing/2014/main" id="{89B8E9DC-D406-7A63-077A-00E78A10DF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5356" y="5250536"/>
            <a:ext cx="801829" cy="801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Connettore 2 3">
            <a:extLst>
              <a:ext uri="{FF2B5EF4-FFF2-40B4-BE49-F238E27FC236}">
                <a16:creationId xmlns:a16="http://schemas.microsoft.com/office/drawing/2014/main" id="{115582B1-75B0-2AFB-72CF-07A77A6469E8}"/>
              </a:ext>
            </a:extLst>
          </p:cNvPr>
          <p:cNvCxnSpPr>
            <a:cxnSpLocks/>
          </p:cNvCxnSpPr>
          <p:nvPr/>
        </p:nvCxnSpPr>
        <p:spPr>
          <a:xfrm>
            <a:off x="4991621" y="4236440"/>
            <a:ext cx="220876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79B1B22B-6F4A-D3FA-90D0-FD9D29CB13B0}"/>
              </a:ext>
            </a:extLst>
          </p:cNvPr>
          <p:cNvCxnSpPr>
            <a:cxnSpLocks/>
          </p:cNvCxnSpPr>
          <p:nvPr/>
        </p:nvCxnSpPr>
        <p:spPr>
          <a:xfrm flipH="1">
            <a:off x="4991621" y="5351453"/>
            <a:ext cx="220876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F2DA5687-0F4E-81C4-759A-3040D5C1226A}"/>
              </a:ext>
            </a:extLst>
          </p:cNvPr>
          <p:cNvSpPr txBox="1"/>
          <p:nvPr/>
        </p:nvSpPr>
        <p:spPr>
          <a:xfrm>
            <a:off x="5295388" y="3581296"/>
            <a:ext cx="16012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Voglio il file</a:t>
            </a:r>
            <a:br>
              <a:rPr lang="it-IT" dirty="0"/>
            </a:br>
            <a:r>
              <a:rPr lang="it-IT" i="1" dirty="0"/>
              <a:t>d3.v7.js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6A32DCFF-44F4-0E56-5103-F507B2A329C3}"/>
              </a:ext>
            </a:extLst>
          </p:cNvPr>
          <p:cNvSpPr txBox="1"/>
          <p:nvPr/>
        </p:nvSpPr>
        <p:spPr>
          <a:xfrm>
            <a:off x="5295388" y="4973307"/>
            <a:ext cx="1601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Eccolo</a:t>
            </a:r>
            <a:endParaRPr lang="it-IT" i="1" dirty="0"/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DB803B6D-A306-46F1-8522-66E9902F59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606" y="3659960"/>
            <a:ext cx="627552" cy="1037875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78B29EFB-A790-B38E-0A1D-734D8D2BC7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9454" y="3659960"/>
            <a:ext cx="812248" cy="1037874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B7E94955-89EF-6A00-AE1D-3E7E7AF2F0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2998" y="3659960"/>
            <a:ext cx="737778" cy="1150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8837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B8000B-C9F4-4754-B81C-A51F983D89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8DB6605-AC66-3C1C-A773-26E642A20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Cosa succede?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3FBF0C08-FF19-E11E-FD07-AB29FDB94F1C}"/>
              </a:ext>
            </a:extLst>
          </p:cNvPr>
          <p:cNvSpPr txBox="1"/>
          <p:nvPr/>
        </p:nvSpPr>
        <p:spPr>
          <a:xfrm>
            <a:off x="699539" y="3097763"/>
            <a:ext cx="4292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CLIENT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EDA73E53-1753-494B-877B-4E71694D6B91}"/>
              </a:ext>
            </a:extLst>
          </p:cNvPr>
          <p:cNvSpPr txBox="1"/>
          <p:nvPr/>
        </p:nvSpPr>
        <p:spPr>
          <a:xfrm>
            <a:off x="7200381" y="3097763"/>
            <a:ext cx="4292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SERVER</a:t>
            </a: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CE765DC1-B343-05CB-5879-A441C12A71F5}"/>
              </a:ext>
            </a:extLst>
          </p:cNvPr>
          <p:cNvSpPr/>
          <p:nvPr/>
        </p:nvSpPr>
        <p:spPr>
          <a:xfrm>
            <a:off x="699538" y="3097763"/>
            <a:ext cx="4292083" cy="3395112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A9933443-26C2-FB9E-F752-80A83A539973}"/>
              </a:ext>
            </a:extLst>
          </p:cNvPr>
          <p:cNvSpPr/>
          <p:nvPr/>
        </p:nvSpPr>
        <p:spPr>
          <a:xfrm>
            <a:off x="7200381" y="3097763"/>
            <a:ext cx="4292083" cy="3395112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6151871A-77E8-3C72-A1AD-1EEBC6A04A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6564" y="3659960"/>
            <a:ext cx="627552" cy="1037875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41F42357-DD4A-0DDC-41C9-2EE30CC258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0298" y="3659960"/>
            <a:ext cx="812248" cy="1037874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7B0AEA8D-2449-460F-7A0D-0933C40471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53616" y="3659960"/>
            <a:ext cx="737778" cy="1150066"/>
          </a:xfrm>
          <a:prstGeom prst="rect">
            <a:avLst/>
          </a:prstGeom>
        </p:spPr>
      </p:pic>
      <p:pic>
        <p:nvPicPr>
          <p:cNvPr id="1028" name="Picture 4" descr="Jpeg Icon Vector Art, Icons, and Graphics for Free Download">
            <a:extLst>
              <a:ext uri="{FF2B5EF4-FFF2-40B4-BE49-F238E27FC236}">
                <a16:creationId xmlns:a16="http://schemas.microsoft.com/office/drawing/2014/main" id="{FDBBF235-3419-4296-06F9-FD4B4A6FF7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0226" y="5172867"/>
            <a:ext cx="881225" cy="881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Mp4 file format symbol - Free interface icons">
            <a:extLst>
              <a:ext uri="{FF2B5EF4-FFF2-40B4-BE49-F238E27FC236}">
                <a16:creationId xmlns:a16="http://schemas.microsoft.com/office/drawing/2014/main" id="{27121DD6-D59C-6F5A-B74A-E93F1D0E5F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5356" y="5250536"/>
            <a:ext cx="801829" cy="801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Connettore 2 3">
            <a:extLst>
              <a:ext uri="{FF2B5EF4-FFF2-40B4-BE49-F238E27FC236}">
                <a16:creationId xmlns:a16="http://schemas.microsoft.com/office/drawing/2014/main" id="{C055C919-4898-1706-1E1B-6E62C3973B3B}"/>
              </a:ext>
            </a:extLst>
          </p:cNvPr>
          <p:cNvCxnSpPr>
            <a:cxnSpLocks/>
          </p:cNvCxnSpPr>
          <p:nvPr/>
        </p:nvCxnSpPr>
        <p:spPr>
          <a:xfrm>
            <a:off x="4991621" y="4236440"/>
            <a:ext cx="220876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B1303875-A53B-DB97-209A-A6273C048166}"/>
              </a:ext>
            </a:extLst>
          </p:cNvPr>
          <p:cNvCxnSpPr>
            <a:cxnSpLocks/>
          </p:cNvCxnSpPr>
          <p:nvPr/>
        </p:nvCxnSpPr>
        <p:spPr>
          <a:xfrm flipH="1">
            <a:off x="4991621" y="5351453"/>
            <a:ext cx="220876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DF60A61C-6870-73D0-3FD3-D1B1BFF7650D}"/>
              </a:ext>
            </a:extLst>
          </p:cNvPr>
          <p:cNvSpPr txBox="1"/>
          <p:nvPr/>
        </p:nvSpPr>
        <p:spPr>
          <a:xfrm>
            <a:off x="5295388" y="3581296"/>
            <a:ext cx="16012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Voglio il file</a:t>
            </a:r>
            <a:br>
              <a:rPr lang="it-IT" dirty="0"/>
            </a:br>
            <a:r>
              <a:rPr lang="it-IT" i="1" dirty="0"/>
              <a:t>main.js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737F5174-B00B-CA46-1E95-38DDB72C11AF}"/>
              </a:ext>
            </a:extLst>
          </p:cNvPr>
          <p:cNvSpPr txBox="1"/>
          <p:nvPr/>
        </p:nvSpPr>
        <p:spPr>
          <a:xfrm>
            <a:off x="5295388" y="4973307"/>
            <a:ext cx="1601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Eccolo</a:t>
            </a:r>
            <a:endParaRPr lang="it-IT" i="1" dirty="0"/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F0C6A5F7-BCCB-A746-3A26-D0FDAC19E7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606" y="3659960"/>
            <a:ext cx="627552" cy="1037875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05055D1F-61FF-8983-44E6-488D2CC05A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9454" y="3659960"/>
            <a:ext cx="812248" cy="1037874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42502416-43D4-CB28-4FF5-3A8F258771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2998" y="3659960"/>
            <a:ext cx="737778" cy="1150066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6A04071B-840A-F9E6-F188-0B3056816F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2998" y="4902299"/>
            <a:ext cx="737778" cy="1150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131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FB859A-27D4-B132-7521-292B374EF3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6A6B003-46AA-EBA3-A61A-B7AF685946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Cosa succede?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10E065FE-F18D-32FF-A3B0-BEE3C02ED61F}"/>
              </a:ext>
            </a:extLst>
          </p:cNvPr>
          <p:cNvSpPr txBox="1"/>
          <p:nvPr/>
        </p:nvSpPr>
        <p:spPr>
          <a:xfrm>
            <a:off x="699539" y="3097763"/>
            <a:ext cx="4292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CLIENT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312FC2D8-0033-78AB-EE33-A4891755B162}"/>
              </a:ext>
            </a:extLst>
          </p:cNvPr>
          <p:cNvSpPr txBox="1"/>
          <p:nvPr/>
        </p:nvSpPr>
        <p:spPr>
          <a:xfrm>
            <a:off x="7200381" y="3097763"/>
            <a:ext cx="4292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SERVER</a:t>
            </a: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843FF062-70C2-D0D2-B710-01F8CA90D5E6}"/>
              </a:ext>
            </a:extLst>
          </p:cNvPr>
          <p:cNvSpPr/>
          <p:nvPr/>
        </p:nvSpPr>
        <p:spPr>
          <a:xfrm>
            <a:off x="699538" y="3097763"/>
            <a:ext cx="4292083" cy="3395112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9E5377E4-21E9-4A5C-73DD-366B2FA818BB}"/>
              </a:ext>
            </a:extLst>
          </p:cNvPr>
          <p:cNvSpPr/>
          <p:nvPr/>
        </p:nvSpPr>
        <p:spPr>
          <a:xfrm>
            <a:off x="7200381" y="3097763"/>
            <a:ext cx="4292083" cy="3395112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ECA4E035-9ADD-0DC2-7D30-B33BC609CB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6564" y="3659960"/>
            <a:ext cx="627552" cy="1037875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4D5F90DD-F643-6860-FE3A-29ABC7E554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0298" y="3659960"/>
            <a:ext cx="812248" cy="1037874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B29DEDFA-0E48-3E69-A28F-6B4F9BE23F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53616" y="3659960"/>
            <a:ext cx="737778" cy="1150066"/>
          </a:xfrm>
          <a:prstGeom prst="rect">
            <a:avLst/>
          </a:prstGeom>
        </p:spPr>
      </p:pic>
      <p:pic>
        <p:nvPicPr>
          <p:cNvPr id="1028" name="Picture 4" descr="Jpeg Icon Vector Art, Icons, and Graphics for Free Download">
            <a:extLst>
              <a:ext uri="{FF2B5EF4-FFF2-40B4-BE49-F238E27FC236}">
                <a16:creationId xmlns:a16="http://schemas.microsoft.com/office/drawing/2014/main" id="{68183215-FBEC-6FDC-D6BC-08E5C3874C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0226" y="5172867"/>
            <a:ext cx="881225" cy="881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Mp4 file format symbol - Free interface icons">
            <a:extLst>
              <a:ext uri="{FF2B5EF4-FFF2-40B4-BE49-F238E27FC236}">
                <a16:creationId xmlns:a16="http://schemas.microsoft.com/office/drawing/2014/main" id="{98EF0C61-404E-A69F-42B4-B1CCF678AC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5356" y="5250536"/>
            <a:ext cx="801829" cy="801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DCEA886E-E37E-86CD-387D-83C5D79ED4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606" y="3659960"/>
            <a:ext cx="627552" cy="1037875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DA0BD680-ADDD-2289-D541-FD8B023E9B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9454" y="3659960"/>
            <a:ext cx="812248" cy="1037874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B748E76E-CB23-162A-836F-B6BB36529F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2998" y="3659960"/>
            <a:ext cx="737778" cy="1150066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DE4CCB2D-E8E6-25B3-38D7-85B0F59BE5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2998" y="4902299"/>
            <a:ext cx="737778" cy="1150066"/>
          </a:xfrm>
          <a:prstGeom prst="rect">
            <a:avLst/>
          </a:prstGeom>
        </p:spPr>
      </p:pic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768F064F-F384-7C5C-3AD1-E3D612F317ED}"/>
              </a:ext>
            </a:extLst>
          </p:cNvPr>
          <p:cNvSpPr txBox="1"/>
          <p:nvPr/>
        </p:nvSpPr>
        <p:spPr>
          <a:xfrm>
            <a:off x="1414519" y="2535566"/>
            <a:ext cx="3186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Gira tutto nel nostro computer</a:t>
            </a:r>
          </a:p>
        </p:txBody>
      </p:sp>
    </p:spTree>
    <p:extLst>
      <p:ext uri="{BB962C8B-B14F-4D97-AF65-F5344CB8AC3E}">
        <p14:creationId xmlns:p14="http://schemas.microsoft.com/office/powerpoint/2010/main" val="32454633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DD12E3-7A9D-A184-E14D-377C19EE46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B67FA5B-FC50-AEE3-54C5-D724DEC7C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Cosa succede?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2604D824-9BD8-5000-A978-6E227710E584}"/>
              </a:ext>
            </a:extLst>
          </p:cNvPr>
          <p:cNvSpPr txBox="1"/>
          <p:nvPr/>
        </p:nvSpPr>
        <p:spPr>
          <a:xfrm>
            <a:off x="699539" y="3097763"/>
            <a:ext cx="4292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CLIENT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E1F60842-BD06-4415-74B1-6ED443622BC2}"/>
              </a:ext>
            </a:extLst>
          </p:cNvPr>
          <p:cNvSpPr txBox="1"/>
          <p:nvPr/>
        </p:nvSpPr>
        <p:spPr>
          <a:xfrm>
            <a:off x="7200381" y="3097763"/>
            <a:ext cx="4292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SERVER</a:t>
            </a: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718B6D37-20E9-2E9C-FFE9-9E7C7C9ED78D}"/>
              </a:ext>
            </a:extLst>
          </p:cNvPr>
          <p:cNvSpPr/>
          <p:nvPr/>
        </p:nvSpPr>
        <p:spPr>
          <a:xfrm>
            <a:off x="699538" y="3097763"/>
            <a:ext cx="4292083" cy="3395112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54EE3044-07CB-922C-7463-F7F16CDE2737}"/>
              </a:ext>
            </a:extLst>
          </p:cNvPr>
          <p:cNvSpPr/>
          <p:nvPr/>
        </p:nvSpPr>
        <p:spPr>
          <a:xfrm>
            <a:off x="7200381" y="3097763"/>
            <a:ext cx="4292083" cy="3395112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1362949B-3B90-AE8E-7147-23523D66E8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6564" y="3659960"/>
            <a:ext cx="627552" cy="1037875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7C639A73-3D9B-7B46-58AE-E8DED42FD8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0298" y="3659960"/>
            <a:ext cx="812248" cy="1037874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593EAB74-D348-FD5D-4A07-6A53AF75B4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53616" y="3659960"/>
            <a:ext cx="737778" cy="1150066"/>
          </a:xfrm>
          <a:prstGeom prst="rect">
            <a:avLst/>
          </a:prstGeom>
        </p:spPr>
      </p:pic>
      <p:pic>
        <p:nvPicPr>
          <p:cNvPr id="1028" name="Picture 4" descr="Jpeg Icon Vector Art, Icons, and Graphics for Free Download">
            <a:extLst>
              <a:ext uri="{FF2B5EF4-FFF2-40B4-BE49-F238E27FC236}">
                <a16:creationId xmlns:a16="http://schemas.microsoft.com/office/drawing/2014/main" id="{64DF0A84-DD53-6656-614F-9E83C1431D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0226" y="5172867"/>
            <a:ext cx="881225" cy="881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Mp4 file format symbol - Free interface icons">
            <a:extLst>
              <a:ext uri="{FF2B5EF4-FFF2-40B4-BE49-F238E27FC236}">
                <a16:creationId xmlns:a16="http://schemas.microsoft.com/office/drawing/2014/main" id="{42467732-81F6-15ED-4B68-56330A8FB3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5356" y="5250536"/>
            <a:ext cx="801829" cy="801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7C980F93-6C1E-C571-A5EA-E33AA3D2B9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606" y="3659960"/>
            <a:ext cx="627552" cy="1037875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19642E0B-5442-2BF1-BF1A-E8F4FB52E0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9454" y="3659960"/>
            <a:ext cx="812248" cy="1037874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5E452E28-DEB8-DD51-4ECE-E006551324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2998" y="3659960"/>
            <a:ext cx="737778" cy="1150066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6A3CF4C8-5E7A-2D3C-A3A5-7F09BD35C8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2998" y="4902299"/>
            <a:ext cx="737778" cy="1150066"/>
          </a:xfrm>
          <a:prstGeom prst="rect">
            <a:avLst/>
          </a:prstGeom>
        </p:spPr>
      </p:pic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312C1D4A-CD57-F080-408E-8144889F24DE}"/>
              </a:ext>
            </a:extLst>
          </p:cNvPr>
          <p:cNvSpPr txBox="1"/>
          <p:nvPr/>
        </p:nvSpPr>
        <p:spPr>
          <a:xfrm>
            <a:off x="1414519" y="2535566"/>
            <a:ext cx="3186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Gira tutto nel nostro computer</a:t>
            </a:r>
          </a:p>
        </p:txBody>
      </p:sp>
      <p:pic>
        <p:nvPicPr>
          <p:cNvPr id="20" name="Elemento grafico 19" descr="Pericolo con riempimento a tinta unita">
            <a:extLst>
              <a:ext uri="{FF2B5EF4-FFF2-40B4-BE49-F238E27FC236}">
                <a16:creationId xmlns:a16="http://schemas.microsoft.com/office/drawing/2014/main" id="{8A5A2062-A08C-F15B-9705-741539D4155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638800" y="2971800"/>
            <a:ext cx="914400" cy="914400"/>
          </a:xfrm>
          <a:prstGeom prst="rect">
            <a:avLst/>
          </a:prstGeom>
        </p:spPr>
      </p:pic>
      <p:cxnSp>
        <p:nvCxnSpPr>
          <p:cNvPr id="12" name="Connettore a gomito 11">
            <a:extLst>
              <a:ext uri="{FF2B5EF4-FFF2-40B4-BE49-F238E27FC236}">
                <a16:creationId xmlns:a16="http://schemas.microsoft.com/office/drawing/2014/main" id="{49209C02-F2EF-3041-E5F5-9D95CC257FA3}"/>
              </a:ext>
            </a:extLst>
          </p:cNvPr>
          <p:cNvCxnSpPr>
            <a:stCxn id="20" idx="2"/>
            <a:endCxn id="17" idx="3"/>
          </p:cNvCxnSpPr>
          <p:nvPr/>
        </p:nvCxnSpPr>
        <p:spPr>
          <a:xfrm rot="5400000">
            <a:off x="4552822" y="3934154"/>
            <a:ext cx="1591132" cy="1495224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Connettore a gomito 18">
            <a:extLst>
              <a:ext uri="{FF2B5EF4-FFF2-40B4-BE49-F238E27FC236}">
                <a16:creationId xmlns:a16="http://schemas.microsoft.com/office/drawing/2014/main" id="{4DF284DD-5D3D-0CDE-7425-ACD01F346DBE}"/>
              </a:ext>
            </a:extLst>
          </p:cNvPr>
          <p:cNvCxnSpPr>
            <a:endCxn id="5" idx="3"/>
          </p:cNvCxnSpPr>
          <p:nvPr/>
        </p:nvCxnSpPr>
        <p:spPr>
          <a:xfrm rot="10800000" flipV="1">
            <a:off x="4600777" y="3886199"/>
            <a:ext cx="1482903" cy="348793"/>
          </a:xfrm>
          <a:prstGeom prst="bentConnector3">
            <a:avLst>
              <a:gd name="adj1" fmla="val -914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64B7CA95-595E-E9C8-6B64-92DC44CE4F3C}"/>
              </a:ext>
            </a:extLst>
          </p:cNvPr>
          <p:cNvSpPr txBox="1"/>
          <p:nvPr/>
        </p:nvSpPr>
        <p:spPr>
          <a:xfrm>
            <a:off x="5242400" y="2451432"/>
            <a:ext cx="17071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Chissà cosa fa</a:t>
            </a:r>
            <a:br>
              <a:rPr lang="it-IT" dirty="0"/>
            </a:br>
            <a:r>
              <a:rPr lang="it-IT" dirty="0"/>
              <a:t>questo codice?</a:t>
            </a:r>
          </a:p>
        </p:txBody>
      </p:sp>
    </p:spTree>
    <p:extLst>
      <p:ext uri="{BB962C8B-B14F-4D97-AF65-F5344CB8AC3E}">
        <p14:creationId xmlns:p14="http://schemas.microsoft.com/office/powerpoint/2010/main" val="2028303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75611CF-52BE-0CEB-BCED-D9573F261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dirty="0">
                <a:hlinkClick r:id="rId2"/>
              </a:rPr>
              <a:t>https://d3js.org/</a:t>
            </a:r>
            <a:endParaRPr lang="it-IT" dirty="0"/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685A92E5-A2CF-B42C-8A64-B3315B4BE8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00232" y="1825625"/>
            <a:ext cx="9191535" cy="4351338"/>
          </a:xfrm>
        </p:spPr>
      </p:pic>
    </p:spTree>
    <p:extLst>
      <p:ext uri="{BB962C8B-B14F-4D97-AF65-F5344CB8AC3E}">
        <p14:creationId xmlns:p14="http://schemas.microsoft.com/office/powerpoint/2010/main" val="37790442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A2B4E3E-84BB-3B98-B35F-1777DF2310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Problema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C21E083-0450-D8D5-8CBD-500B20CE50D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algn="just"/>
            <a:r>
              <a:rPr lang="it-IT" sz="2400" dirty="0"/>
              <a:t>Malintenzionato mette su un sito a prima vista tranquillo: ricette di cucina.</a:t>
            </a:r>
          </a:p>
          <a:p>
            <a:r>
              <a:rPr lang="it-IT" sz="2400" dirty="0"/>
              <a:t>L’utente ignaro carica la pagina html, </a:t>
            </a:r>
            <a:r>
              <a:rPr lang="it-IT" sz="2400" dirty="0" err="1"/>
              <a:t>css</a:t>
            </a:r>
            <a:r>
              <a:rPr lang="it-IT" sz="2400" dirty="0"/>
              <a:t> e gli scripts in locale.</a:t>
            </a:r>
          </a:p>
          <a:p>
            <a:r>
              <a:rPr lang="it-IT" sz="2400" dirty="0"/>
              <a:t>Uno script JS </a:t>
            </a:r>
            <a:r>
              <a:rPr lang="it-IT" sz="2400" dirty="0" err="1"/>
              <a:t>cicla</a:t>
            </a:r>
            <a:r>
              <a:rPr lang="it-IT" sz="2400" dirty="0"/>
              <a:t> per il file system (dell’utente) alla ricerca di un file «password.txt» e, se trovato, lo invia al server del malintenzionato.</a:t>
            </a:r>
          </a:p>
        </p:txBody>
      </p:sp>
    </p:spTree>
    <p:extLst>
      <p:ext uri="{BB962C8B-B14F-4D97-AF65-F5344CB8AC3E}">
        <p14:creationId xmlns:p14="http://schemas.microsoft.com/office/powerpoint/2010/main" val="1185045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B35011-8B64-49E1-4000-173BB5BDA3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863B8E2-1BFA-7A07-95ED-64C7C0864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Soluzione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9E13073-2C88-1A29-BFD6-5A232DCE43A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algn="just"/>
            <a:r>
              <a:rPr lang="it-IT" sz="2400" dirty="0"/>
              <a:t>Malintenzionato mette su un sito a prima vista tranquillo: ricette di cucina.</a:t>
            </a:r>
          </a:p>
          <a:p>
            <a:r>
              <a:rPr lang="it-IT" sz="2400" dirty="0"/>
              <a:t>L’utente ignaro carica la pagina html, </a:t>
            </a:r>
            <a:r>
              <a:rPr lang="it-IT" sz="2400" dirty="0" err="1"/>
              <a:t>css</a:t>
            </a:r>
            <a:r>
              <a:rPr lang="it-IT" sz="2400" dirty="0"/>
              <a:t> e gli scripts in locale.</a:t>
            </a:r>
          </a:p>
          <a:p>
            <a:r>
              <a:rPr lang="it-IT" sz="2400" dirty="0"/>
              <a:t>Uno script JS </a:t>
            </a:r>
            <a:r>
              <a:rPr lang="it-IT" sz="2400" dirty="0" err="1"/>
              <a:t>cicla</a:t>
            </a:r>
            <a:r>
              <a:rPr lang="it-IT" sz="2400" dirty="0"/>
              <a:t> per il file system (dell’utente) alla ricerca di un file «password.txt» e, se trovato, lo invia al server del malintenzionato.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3FFF3B2B-3D0B-8A9B-D4DB-0B745A6EDC8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it-IT" dirty="0"/>
              <a:t>Il browser impedisce agli scripts JS di accedere al file system.</a:t>
            </a:r>
          </a:p>
        </p:txBody>
      </p:sp>
      <p:sp>
        <p:nvSpPr>
          <p:cNvPr id="5" name="Segno di moltiplicazione 4">
            <a:extLst>
              <a:ext uri="{FF2B5EF4-FFF2-40B4-BE49-F238E27FC236}">
                <a16:creationId xmlns:a16="http://schemas.microsoft.com/office/drawing/2014/main" id="{50403C2A-599D-373E-01AB-A1A67CCCF7B7}"/>
              </a:ext>
            </a:extLst>
          </p:cNvPr>
          <p:cNvSpPr/>
          <p:nvPr/>
        </p:nvSpPr>
        <p:spPr>
          <a:xfrm>
            <a:off x="564860" y="522214"/>
            <a:ext cx="5813571" cy="5813571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011539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27AC65E-CAB4-A507-F79F-ABAB7B2AF8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 noi questa cosa non piace…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7FA98E56-62F7-4B9F-1773-DC8CAA7DC5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Ogni volta carichiamo i file a manina?</a:t>
            </a:r>
          </a:p>
        </p:txBody>
      </p:sp>
      <p:pic>
        <p:nvPicPr>
          <p:cNvPr id="3074" name="Picture 2" descr="Custom File Upload Button With Pure CSS | by Adam Bene | Medium">
            <a:extLst>
              <a:ext uri="{FF2B5EF4-FFF2-40B4-BE49-F238E27FC236}">
                <a16:creationId xmlns:a16="http://schemas.microsoft.com/office/drawing/2014/main" id="{2FDC2E77-41A0-D4C2-08DE-2596AFEDB79F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9788" y="3575786"/>
            <a:ext cx="5157787" cy="1543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54C2EFB2-1383-DDAE-5970-A325AEF678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it-IT" dirty="0"/>
              <a:t>Mettiamo i dati in maniera hard-</a:t>
            </a:r>
            <a:r>
              <a:rPr lang="it-IT" dirty="0" err="1"/>
              <a:t>coded</a:t>
            </a:r>
            <a:r>
              <a:rPr lang="it-IT" dirty="0"/>
              <a:t> nel codice?</a:t>
            </a:r>
          </a:p>
        </p:txBody>
      </p:sp>
      <p:pic>
        <p:nvPicPr>
          <p:cNvPr id="12" name="Segnaposto contenuto 11">
            <a:extLst>
              <a:ext uri="{FF2B5EF4-FFF2-40B4-BE49-F238E27FC236}">
                <a16:creationId xmlns:a16="http://schemas.microsoft.com/office/drawing/2014/main" id="{EDC7DDC5-BC2C-E671-75D6-A25A9069343C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172200" y="3009957"/>
            <a:ext cx="5183188" cy="2674823"/>
          </a:xfrm>
        </p:spPr>
      </p:pic>
    </p:spTree>
    <p:extLst>
      <p:ext uri="{BB962C8B-B14F-4D97-AF65-F5344CB8AC3E}">
        <p14:creationId xmlns:p14="http://schemas.microsoft.com/office/powerpoint/2010/main" val="27769288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1483D5-2E61-2937-C4AC-851383AA4B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68381E0-7DE1-D091-A7DF-91BDDAD4D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Il server ha accesso al proprio file system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74BCF28E-24C4-BD93-4095-7DA31A9C4DA7}"/>
              </a:ext>
            </a:extLst>
          </p:cNvPr>
          <p:cNvSpPr txBox="1"/>
          <p:nvPr/>
        </p:nvSpPr>
        <p:spPr>
          <a:xfrm>
            <a:off x="699539" y="3097763"/>
            <a:ext cx="4292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CLIENT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17A2B09E-4E00-59D9-6099-AD0E7058AE62}"/>
              </a:ext>
            </a:extLst>
          </p:cNvPr>
          <p:cNvSpPr txBox="1"/>
          <p:nvPr/>
        </p:nvSpPr>
        <p:spPr>
          <a:xfrm>
            <a:off x="7200381" y="3097763"/>
            <a:ext cx="4292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SERVER</a:t>
            </a: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CCB6E29B-21BD-231F-43D6-498F1A0E8BDE}"/>
              </a:ext>
            </a:extLst>
          </p:cNvPr>
          <p:cNvSpPr/>
          <p:nvPr/>
        </p:nvSpPr>
        <p:spPr>
          <a:xfrm>
            <a:off x="699538" y="3097763"/>
            <a:ext cx="4292083" cy="3395112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EC7A6D52-6AFA-B738-C8CB-F67D69B1E6C2}"/>
              </a:ext>
            </a:extLst>
          </p:cNvPr>
          <p:cNvSpPr/>
          <p:nvPr/>
        </p:nvSpPr>
        <p:spPr>
          <a:xfrm>
            <a:off x="7200381" y="3097763"/>
            <a:ext cx="4292083" cy="3395112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E01029B9-4F2E-F94F-AF74-E1ACC00EC4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6564" y="3659960"/>
            <a:ext cx="627552" cy="1037875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1A2CC421-E027-4231-A5C1-09B421D1B9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0298" y="3659960"/>
            <a:ext cx="812248" cy="1037874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BFB07BE3-1762-34A9-8A1D-EBF8405FBD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53616" y="3659960"/>
            <a:ext cx="737778" cy="1150066"/>
          </a:xfrm>
          <a:prstGeom prst="rect">
            <a:avLst/>
          </a:prstGeom>
        </p:spPr>
      </p:pic>
      <p:pic>
        <p:nvPicPr>
          <p:cNvPr id="1028" name="Picture 4" descr="Jpeg Icon Vector Art, Icons, and Graphics for Free Download">
            <a:extLst>
              <a:ext uri="{FF2B5EF4-FFF2-40B4-BE49-F238E27FC236}">
                <a16:creationId xmlns:a16="http://schemas.microsoft.com/office/drawing/2014/main" id="{1DBFED0D-D5C6-8D43-C5BE-53672AE48B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0226" y="5172867"/>
            <a:ext cx="881225" cy="881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Mp4 file format symbol - Free interface icons">
            <a:extLst>
              <a:ext uri="{FF2B5EF4-FFF2-40B4-BE49-F238E27FC236}">
                <a16:creationId xmlns:a16="http://schemas.microsoft.com/office/drawing/2014/main" id="{A5C05904-4D2E-5208-7AD5-7678FC5202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5356" y="5250536"/>
            <a:ext cx="801829" cy="801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6688EA52-9CD9-3283-1A8D-A9258082C9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606" y="3659960"/>
            <a:ext cx="627552" cy="1037875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9DB74A1F-E706-568A-4E3E-67CDF94035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9454" y="3659960"/>
            <a:ext cx="812248" cy="1037874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E945D731-2036-4596-6CE3-ADB3ABCAE9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2998" y="3659960"/>
            <a:ext cx="737778" cy="1150066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D3AF0A60-76F4-E3B7-6274-2AE1884DE7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2998" y="4902299"/>
            <a:ext cx="737778" cy="1150066"/>
          </a:xfrm>
          <a:prstGeom prst="rect">
            <a:avLst/>
          </a:prstGeom>
        </p:spPr>
      </p:pic>
      <p:sp>
        <p:nvSpPr>
          <p:cNvPr id="4" name="Freccia bidirezionale orizzontale 3">
            <a:extLst>
              <a:ext uri="{FF2B5EF4-FFF2-40B4-BE49-F238E27FC236}">
                <a16:creationId xmlns:a16="http://schemas.microsoft.com/office/drawing/2014/main" id="{6D9B74FF-14AE-486F-F7A0-118455FB0AB7}"/>
              </a:ext>
            </a:extLst>
          </p:cNvPr>
          <p:cNvSpPr/>
          <p:nvPr/>
        </p:nvSpPr>
        <p:spPr>
          <a:xfrm>
            <a:off x="4991621" y="4514464"/>
            <a:ext cx="2208760" cy="552702"/>
          </a:xfrm>
          <a:prstGeom prst="leftRightArrow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26395BF8-85A6-B83C-D158-623D18C984D0}"/>
              </a:ext>
            </a:extLst>
          </p:cNvPr>
          <p:cNvSpPr txBox="1"/>
          <p:nvPr/>
        </p:nvSpPr>
        <p:spPr>
          <a:xfrm>
            <a:off x="5212072" y="3659960"/>
            <a:ext cx="17172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Comunicano risorse</a:t>
            </a:r>
            <a:br>
              <a:rPr lang="it-IT" dirty="0"/>
            </a:br>
            <a:r>
              <a:rPr lang="it-IT" dirty="0"/>
              <a:t>tramite HTTP</a:t>
            </a:r>
          </a:p>
        </p:txBody>
      </p:sp>
    </p:spTree>
    <p:extLst>
      <p:ext uri="{BB962C8B-B14F-4D97-AF65-F5344CB8AC3E}">
        <p14:creationId xmlns:p14="http://schemas.microsoft.com/office/powerpoint/2010/main" val="34700275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AD14D7-6055-1FE8-A6D8-60A1D13D4F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0A371C2-CAA4-B576-4E54-FF2B1C31C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Simuliamo un server nel nostro computer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F9598669-049C-0EED-8263-486E452C04BA}"/>
              </a:ext>
            </a:extLst>
          </p:cNvPr>
          <p:cNvSpPr txBox="1"/>
          <p:nvPr/>
        </p:nvSpPr>
        <p:spPr>
          <a:xfrm>
            <a:off x="699539" y="3097763"/>
            <a:ext cx="4292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CLIENT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571F3A80-B102-8580-331B-1587C45FE688}"/>
              </a:ext>
            </a:extLst>
          </p:cNvPr>
          <p:cNvSpPr txBox="1"/>
          <p:nvPr/>
        </p:nvSpPr>
        <p:spPr>
          <a:xfrm>
            <a:off x="243281" y="1755307"/>
            <a:ext cx="117026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IL TUO COMPUTER</a:t>
            </a: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1ED1C967-4B75-44CE-0460-337B5C038BC8}"/>
              </a:ext>
            </a:extLst>
          </p:cNvPr>
          <p:cNvSpPr/>
          <p:nvPr/>
        </p:nvSpPr>
        <p:spPr>
          <a:xfrm>
            <a:off x="699538" y="3097763"/>
            <a:ext cx="4292083" cy="3395112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BD815C38-EEBC-936D-0EBF-D0BD4036EBE9}"/>
              </a:ext>
            </a:extLst>
          </p:cNvPr>
          <p:cNvSpPr/>
          <p:nvPr/>
        </p:nvSpPr>
        <p:spPr>
          <a:xfrm>
            <a:off x="243281" y="2122414"/>
            <a:ext cx="11702642" cy="4613945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DF847EE9-02EC-33DD-4193-E602AAA085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6564" y="3659960"/>
            <a:ext cx="627552" cy="1037875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F9E89A37-BA70-C8A3-F842-945C0BF2A6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0298" y="3659960"/>
            <a:ext cx="812248" cy="1037874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AC952DDD-3BCD-1177-B161-C4E211DB86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53616" y="3659960"/>
            <a:ext cx="737778" cy="1150066"/>
          </a:xfrm>
          <a:prstGeom prst="rect">
            <a:avLst/>
          </a:prstGeom>
        </p:spPr>
      </p:pic>
      <p:pic>
        <p:nvPicPr>
          <p:cNvPr id="1028" name="Picture 4" descr="Jpeg Icon Vector Art, Icons, and Graphics for Free Download">
            <a:extLst>
              <a:ext uri="{FF2B5EF4-FFF2-40B4-BE49-F238E27FC236}">
                <a16:creationId xmlns:a16="http://schemas.microsoft.com/office/drawing/2014/main" id="{A9ED103D-67BC-FF12-69D8-B2B458C601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0226" y="5172867"/>
            <a:ext cx="881225" cy="881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Mp4 file format symbol - Free interface icons">
            <a:extLst>
              <a:ext uri="{FF2B5EF4-FFF2-40B4-BE49-F238E27FC236}">
                <a16:creationId xmlns:a16="http://schemas.microsoft.com/office/drawing/2014/main" id="{987E31AA-33D8-713A-410B-27137F595F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5356" y="5250536"/>
            <a:ext cx="801829" cy="801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B36EE635-3948-CCF7-0530-FE10D259F2F7}"/>
              </a:ext>
            </a:extLst>
          </p:cNvPr>
          <p:cNvSpPr txBox="1"/>
          <p:nvPr/>
        </p:nvSpPr>
        <p:spPr>
          <a:xfrm>
            <a:off x="7200381" y="3097763"/>
            <a:ext cx="4292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SERVER FINTO/LOCALE</a:t>
            </a: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31FA6F50-7B7F-A256-BA6C-CCDE6FE453F9}"/>
              </a:ext>
            </a:extLst>
          </p:cNvPr>
          <p:cNvSpPr/>
          <p:nvPr/>
        </p:nvSpPr>
        <p:spPr>
          <a:xfrm>
            <a:off x="7200381" y="3097763"/>
            <a:ext cx="4292083" cy="3395112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345406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1AAD96-6203-3CC2-21F6-D6B5D110A6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9F695C7-EFB6-4D54-1E25-797D93218E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802" y="163789"/>
            <a:ext cx="10515600" cy="1325563"/>
          </a:xfrm>
        </p:spPr>
        <p:txBody>
          <a:bodyPr/>
          <a:lstStyle/>
          <a:p>
            <a:r>
              <a:rPr lang="it-IT" dirty="0"/>
              <a:t>Simuliamo un server nel nostro computer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C4F3678D-6C52-E8CD-3C29-7E8D67B0FBC0}"/>
              </a:ext>
            </a:extLst>
          </p:cNvPr>
          <p:cNvSpPr txBox="1"/>
          <p:nvPr/>
        </p:nvSpPr>
        <p:spPr>
          <a:xfrm>
            <a:off x="699539" y="3097763"/>
            <a:ext cx="4292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CLIENT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4C4D03C5-A5E4-E57E-2D5B-17591308B714}"/>
              </a:ext>
            </a:extLst>
          </p:cNvPr>
          <p:cNvSpPr txBox="1"/>
          <p:nvPr/>
        </p:nvSpPr>
        <p:spPr>
          <a:xfrm>
            <a:off x="251030" y="2551795"/>
            <a:ext cx="117026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IL TUO COMPUTER</a:t>
            </a: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6AF3C593-E0EF-BB53-8D49-C222383A4E58}"/>
              </a:ext>
            </a:extLst>
          </p:cNvPr>
          <p:cNvSpPr/>
          <p:nvPr/>
        </p:nvSpPr>
        <p:spPr>
          <a:xfrm>
            <a:off x="699538" y="3097763"/>
            <a:ext cx="4292083" cy="3395112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27AF7D6E-4FCD-8546-3D9D-2E3F0904662C}"/>
              </a:ext>
            </a:extLst>
          </p:cNvPr>
          <p:cNvSpPr/>
          <p:nvPr/>
        </p:nvSpPr>
        <p:spPr>
          <a:xfrm>
            <a:off x="243281" y="2551795"/>
            <a:ext cx="11702642" cy="4184564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CFC5A511-8BC0-0FED-1210-A30721E5B3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6564" y="3659960"/>
            <a:ext cx="627552" cy="1037875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F1E3EFDD-AEBA-55ED-BA87-7B83B0F918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0298" y="3659960"/>
            <a:ext cx="812248" cy="1037874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97CF0F62-D69A-37E9-6E88-B8F1912659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53616" y="3659960"/>
            <a:ext cx="737778" cy="1150066"/>
          </a:xfrm>
          <a:prstGeom prst="rect">
            <a:avLst/>
          </a:prstGeom>
        </p:spPr>
      </p:pic>
      <p:pic>
        <p:nvPicPr>
          <p:cNvPr id="1028" name="Picture 4" descr="Jpeg Icon Vector Art, Icons, and Graphics for Free Download">
            <a:extLst>
              <a:ext uri="{FF2B5EF4-FFF2-40B4-BE49-F238E27FC236}">
                <a16:creationId xmlns:a16="http://schemas.microsoft.com/office/drawing/2014/main" id="{420CCAF7-39B6-42D4-FDA5-BF4842D6AF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0226" y="5172867"/>
            <a:ext cx="881225" cy="881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Mp4 file format symbol - Free interface icons">
            <a:extLst>
              <a:ext uri="{FF2B5EF4-FFF2-40B4-BE49-F238E27FC236}">
                <a16:creationId xmlns:a16="http://schemas.microsoft.com/office/drawing/2014/main" id="{23969C06-DA8C-36C1-EFC6-4BE97B3863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5356" y="5250536"/>
            <a:ext cx="801829" cy="801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A6242E49-3F2D-7D29-B289-862E5E7B35F5}"/>
              </a:ext>
            </a:extLst>
          </p:cNvPr>
          <p:cNvSpPr txBox="1"/>
          <p:nvPr/>
        </p:nvSpPr>
        <p:spPr>
          <a:xfrm>
            <a:off x="7200381" y="3097763"/>
            <a:ext cx="4292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SERVER FINTO/LOCALE</a:t>
            </a: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407D1873-2D59-FBE9-746E-EC788A1FEC33}"/>
              </a:ext>
            </a:extLst>
          </p:cNvPr>
          <p:cNvSpPr/>
          <p:nvPr/>
        </p:nvSpPr>
        <p:spPr>
          <a:xfrm>
            <a:off x="7200381" y="3097763"/>
            <a:ext cx="4292083" cy="3395112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4F2905FB-D026-D647-A6F7-5E9C2FF26A64}"/>
              </a:ext>
            </a:extLst>
          </p:cNvPr>
          <p:cNvSpPr txBox="1"/>
          <p:nvPr/>
        </p:nvSpPr>
        <p:spPr>
          <a:xfrm>
            <a:off x="5301738" y="1096303"/>
            <a:ext cx="16012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Voglio il file</a:t>
            </a:r>
            <a:br>
              <a:rPr lang="it-IT" dirty="0"/>
            </a:br>
            <a:r>
              <a:rPr lang="it-IT" i="1" dirty="0"/>
              <a:t>index.html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7B0E9F52-A8AB-61B5-29E8-925C71FA1809}"/>
              </a:ext>
            </a:extLst>
          </p:cNvPr>
          <p:cNvSpPr txBox="1"/>
          <p:nvPr/>
        </p:nvSpPr>
        <p:spPr>
          <a:xfrm>
            <a:off x="5293990" y="1979908"/>
            <a:ext cx="1601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Eccolo</a:t>
            </a:r>
            <a:endParaRPr lang="it-IT" i="1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3B7251A3-B124-28E8-5C01-F9C115414F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381" y="3581296"/>
            <a:ext cx="627552" cy="1037875"/>
          </a:xfrm>
          <a:prstGeom prst="rect">
            <a:avLst/>
          </a:prstGeom>
        </p:spPr>
      </p:pic>
      <p:cxnSp>
        <p:nvCxnSpPr>
          <p:cNvPr id="17" name="Connettore a gomito 16">
            <a:extLst>
              <a:ext uri="{FF2B5EF4-FFF2-40B4-BE49-F238E27FC236}">
                <a16:creationId xmlns:a16="http://schemas.microsoft.com/office/drawing/2014/main" id="{59608D9B-8E96-B357-F1E4-4CC336CE3EA7}"/>
              </a:ext>
            </a:extLst>
          </p:cNvPr>
          <p:cNvCxnSpPr>
            <a:stCxn id="8" idx="0"/>
            <a:endCxn id="10" idx="0"/>
          </p:cNvCxnSpPr>
          <p:nvPr/>
        </p:nvCxnSpPr>
        <p:spPr>
          <a:xfrm rot="5400000" flipH="1" flipV="1">
            <a:off x="6096001" y="-152658"/>
            <a:ext cx="12700" cy="6500843"/>
          </a:xfrm>
          <a:prstGeom prst="bentConnector3">
            <a:avLst>
              <a:gd name="adj1" fmla="val 11113748"/>
            </a:avLst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2" name="Connettore a gomito 21">
            <a:extLst>
              <a:ext uri="{FF2B5EF4-FFF2-40B4-BE49-F238E27FC236}">
                <a16:creationId xmlns:a16="http://schemas.microsoft.com/office/drawing/2014/main" id="{72848FF3-ECB8-59DE-0C33-E0CE292DA6C1}"/>
              </a:ext>
            </a:extLst>
          </p:cNvPr>
          <p:cNvCxnSpPr>
            <a:cxnSpLocks/>
            <a:stCxn id="10" idx="0"/>
            <a:endCxn id="8" idx="0"/>
          </p:cNvCxnSpPr>
          <p:nvPr/>
        </p:nvCxnSpPr>
        <p:spPr>
          <a:xfrm rot="16200000" flipV="1">
            <a:off x="6096002" y="-152659"/>
            <a:ext cx="12700" cy="6500843"/>
          </a:xfrm>
          <a:prstGeom prst="bentConnector3">
            <a:avLst>
              <a:gd name="adj1" fmla="val 6555961"/>
            </a:avLst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7583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B2974BE-3E61-3450-63E0-86AA73D99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Localhost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BECFAD7-7F0E-4BFF-1419-20EFF3041A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it-IT" dirty="0"/>
              <a:t>Con un server locale (</a:t>
            </a:r>
            <a:r>
              <a:rPr lang="it-IT" dirty="0" err="1"/>
              <a:t>localhost</a:t>
            </a:r>
            <a:r>
              <a:rPr lang="it-IT" dirty="0"/>
              <a:t>) possiamo accedere ad un qualsiasi file del nostro file system, file .csv e .</a:t>
            </a:r>
            <a:r>
              <a:rPr lang="it-IT" dirty="0" err="1"/>
              <a:t>json</a:t>
            </a:r>
            <a:r>
              <a:rPr lang="it-IT" dirty="0"/>
              <a:t> inclusi</a:t>
            </a:r>
          </a:p>
          <a:p>
            <a:pPr>
              <a:lnSpc>
                <a:spcPct val="150000"/>
              </a:lnSpc>
            </a:pPr>
            <a:r>
              <a:rPr lang="it-IT" dirty="0"/>
              <a:t>Configurare un server locale potrebbe non essere banale…</a:t>
            </a:r>
          </a:p>
          <a:p>
            <a:pPr>
              <a:lnSpc>
                <a:spcPct val="150000"/>
              </a:lnSpc>
            </a:pPr>
            <a:r>
              <a:rPr lang="it-IT" dirty="0" err="1"/>
              <a:t>WebStorm</a:t>
            </a:r>
            <a:r>
              <a:rPr lang="it-IT" dirty="0"/>
              <a:t> ci offre un server locale senza dover fare installazioni particolari</a:t>
            </a:r>
          </a:p>
        </p:txBody>
      </p:sp>
      <p:pic>
        <p:nvPicPr>
          <p:cNvPr id="4098" name="Picture 2" descr="WebStorm&quot; Icon - Download for free – Iconduck">
            <a:extLst>
              <a:ext uri="{FF2B5EF4-FFF2-40B4-BE49-F238E27FC236}">
                <a16:creationId xmlns:a16="http://schemas.microsoft.com/office/drawing/2014/main" id="{021A8364-4A65-2C12-800C-EF194CA61B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1020" y="4775391"/>
            <a:ext cx="1063690" cy="1063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79165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D17274A-E8D8-C748-93D5-E6A7B3FA7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Come aprire il file HTML simulandolo su un </a:t>
            </a:r>
            <a:r>
              <a:rPr lang="it-IT" dirty="0" err="1"/>
              <a:t>localhost</a:t>
            </a:r>
            <a:endParaRPr lang="it-IT" dirty="0"/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28A6F7E3-87ED-CB61-8E2D-EC0045D809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833369"/>
            <a:ext cx="10515600" cy="2335849"/>
          </a:xfrm>
        </p:spPr>
      </p:pic>
      <p:sp>
        <p:nvSpPr>
          <p:cNvPr id="6" name="Rettangolo 5">
            <a:extLst>
              <a:ext uri="{FF2B5EF4-FFF2-40B4-BE49-F238E27FC236}">
                <a16:creationId xmlns:a16="http://schemas.microsoft.com/office/drawing/2014/main" id="{1175D439-4B5D-777B-20DA-C23F5BD0E3C7}"/>
              </a:ext>
            </a:extLst>
          </p:cNvPr>
          <p:cNvSpPr/>
          <p:nvPr/>
        </p:nvSpPr>
        <p:spPr>
          <a:xfrm>
            <a:off x="9714452" y="3429000"/>
            <a:ext cx="897622" cy="23698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Freccia a destra 6">
            <a:extLst>
              <a:ext uri="{FF2B5EF4-FFF2-40B4-BE49-F238E27FC236}">
                <a16:creationId xmlns:a16="http://schemas.microsoft.com/office/drawing/2014/main" id="{DE7D4D53-FC75-7C8A-EE90-11903CC0C3EC}"/>
              </a:ext>
            </a:extLst>
          </p:cNvPr>
          <p:cNvSpPr/>
          <p:nvPr/>
        </p:nvSpPr>
        <p:spPr>
          <a:xfrm rot="5400000">
            <a:off x="9399278" y="2425299"/>
            <a:ext cx="1249023" cy="61867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52308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AC3F55-D56D-1055-0E71-DCEB0691D4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3772514-6473-2617-D284-0A940A5E5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Come aprire il file HTML simulandolo su un </a:t>
            </a:r>
            <a:r>
              <a:rPr lang="it-IT" dirty="0" err="1"/>
              <a:t>localhost</a:t>
            </a:r>
            <a:endParaRPr lang="it-IT" dirty="0"/>
          </a:p>
        </p:txBody>
      </p:sp>
      <p:pic>
        <p:nvPicPr>
          <p:cNvPr id="9" name="Segnaposto contenuto 8">
            <a:extLst>
              <a:ext uri="{FF2B5EF4-FFF2-40B4-BE49-F238E27FC236}">
                <a16:creationId xmlns:a16="http://schemas.microsoft.com/office/drawing/2014/main" id="{4D07D9E7-1653-CCEC-47F5-3260049E4B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01284" y="1825625"/>
            <a:ext cx="7989432" cy="4351338"/>
          </a:xfrm>
        </p:spPr>
      </p:pic>
      <p:sp>
        <p:nvSpPr>
          <p:cNvPr id="6" name="Rettangolo 5">
            <a:extLst>
              <a:ext uri="{FF2B5EF4-FFF2-40B4-BE49-F238E27FC236}">
                <a16:creationId xmlns:a16="http://schemas.microsoft.com/office/drawing/2014/main" id="{9259F878-8DAF-CBD2-FF1A-0279596CD48E}"/>
              </a:ext>
            </a:extLst>
          </p:cNvPr>
          <p:cNvSpPr/>
          <p:nvPr/>
        </p:nvSpPr>
        <p:spPr>
          <a:xfrm>
            <a:off x="3137484" y="2110125"/>
            <a:ext cx="4790112" cy="14651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980769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843DF4-1422-1016-9FB8-78AC728324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egnaposto contenuto 6">
            <a:extLst>
              <a:ext uri="{FF2B5EF4-FFF2-40B4-BE49-F238E27FC236}">
                <a16:creationId xmlns:a16="http://schemas.microsoft.com/office/drawing/2014/main" id="{2493DF70-7E9C-BE4B-5862-5AC5F47929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41575" y="1825625"/>
            <a:ext cx="7908850" cy="4351338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4D716A41-98D4-FF52-D1B6-23A5AFF16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 se faccio doppio click sul file?...</a:t>
            </a:r>
            <a:r>
              <a:rPr lang="it-IT" dirty="0" err="1"/>
              <a:t>Nope</a:t>
            </a:r>
            <a:r>
              <a:rPr lang="it-IT" dirty="0"/>
              <a:t> </a:t>
            </a:r>
            <a:r>
              <a:rPr lang="it-IT" dirty="0">
                <a:sym typeface="Wingdings" panose="05000000000000000000" pitchFamily="2" charset="2"/>
              </a:rPr>
              <a:t></a:t>
            </a:r>
            <a:endParaRPr lang="it-IT" dirty="0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49F0D4E3-7C2D-2E16-509D-474A8ECE15D3}"/>
              </a:ext>
            </a:extLst>
          </p:cNvPr>
          <p:cNvSpPr/>
          <p:nvPr/>
        </p:nvSpPr>
        <p:spPr>
          <a:xfrm>
            <a:off x="2777598" y="1992679"/>
            <a:ext cx="4060270" cy="1381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63AB6C17-4F93-4B7F-57B3-4AF0C3C2B752}"/>
              </a:ext>
            </a:extLst>
          </p:cNvPr>
          <p:cNvSpPr/>
          <p:nvPr/>
        </p:nvSpPr>
        <p:spPr>
          <a:xfrm>
            <a:off x="5840977" y="2979784"/>
            <a:ext cx="1139501" cy="33386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CC58038F-FB22-526F-5AD4-4907998019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355" y="4785921"/>
            <a:ext cx="4388927" cy="738590"/>
          </a:xfrm>
          <a:prstGeom prst="rect">
            <a:avLst/>
          </a:prstGeom>
        </p:spPr>
      </p:pic>
      <p:sp>
        <p:nvSpPr>
          <p:cNvPr id="14" name="Freccia a destra 13">
            <a:extLst>
              <a:ext uri="{FF2B5EF4-FFF2-40B4-BE49-F238E27FC236}">
                <a16:creationId xmlns:a16="http://schemas.microsoft.com/office/drawing/2014/main" id="{64A307BB-8340-D4E7-67AF-0033578D90BE}"/>
              </a:ext>
            </a:extLst>
          </p:cNvPr>
          <p:cNvSpPr/>
          <p:nvPr/>
        </p:nvSpPr>
        <p:spPr>
          <a:xfrm rot="19800000">
            <a:off x="1312794" y="3303804"/>
            <a:ext cx="2103630" cy="1041985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004683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egnaposto contenuto 5">
            <a:extLst>
              <a:ext uri="{FF2B5EF4-FFF2-40B4-BE49-F238E27FC236}">
                <a16:creationId xmlns:a16="http://schemas.microsoft.com/office/drawing/2014/main" id="{71578754-439E-4304-019E-C655AC3698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79889" y="643466"/>
            <a:ext cx="6632222" cy="5571067"/>
          </a:xfrm>
          <a:prstGeom prst="rect">
            <a:avLst/>
          </a:prstGeom>
        </p:spPr>
      </p:pic>
      <p:sp>
        <p:nvSpPr>
          <p:cNvPr id="5" name="Rettangolo 4">
            <a:extLst>
              <a:ext uri="{FF2B5EF4-FFF2-40B4-BE49-F238E27FC236}">
                <a16:creationId xmlns:a16="http://schemas.microsoft.com/office/drawing/2014/main" id="{653BD65B-696D-2953-ECEE-40D7ED81AA33}"/>
              </a:ext>
            </a:extLst>
          </p:cNvPr>
          <p:cNvSpPr/>
          <p:nvPr/>
        </p:nvSpPr>
        <p:spPr>
          <a:xfrm>
            <a:off x="5711150" y="1013374"/>
            <a:ext cx="446178" cy="1422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DD748AA3-3FED-9B1D-D03D-0B9BBEE1E283}"/>
              </a:ext>
            </a:extLst>
          </p:cNvPr>
          <p:cNvSpPr/>
          <p:nvPr/>
        </p:nvSpPr>
        <p:spPr>
          <a:xfrm>
            <a:off x="5731261" y="1341523"/>
            <a:ext cx="426067" cy="1422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CC3F69A2-71EB-B66B-85A4-298F3260540C}"/>
              </a:ext>
            </a:extLst>
          </p:cNvPr>
          <p:cNvSpPr/>
          <p:nvPr/>
        </p:nvSpPr>
        <p:spPr>
          <a:xfrm>
            <a:off x="5065622" y="1536739"/>
            <a:ext cx="645528" cy="1732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B5267AA5-5472-2EF4-0326-9693587E6D59}"/>
              </a:ext>
            </a:extLst>
          </p:cNvPr>
          <p:cNvSpPr/>
          <p:nvPr/>
        </p:nvSpPr>
        <p:spPr>
          <a:xfrm>
            <a:off x="5269366" y="2795079"/>
            <a:ext cx="461895" cy="1732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2D664558-02F6-885B-EFCE-A3D9B4434A86}"/>
              </a:ext>
            </a:extLst>
          </p:cNvPr>
          <p:cNvSpPr/>
          <p:nvPr/>
        </p:nvSpPr>
        <p:spPr>
          <a:xfrm>
            <a:off x="5269366" y="3484999"/>
            <a:ext cx="461894" cy="18941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CCC1403F-94D1-9F71-C30D-46057AB2F394}"/>
              </a:ext>
            </a:extLst>
          </p:cNvPr>
          <p:cNvSpPr/>
          <p:nvPr/>
        </p:nvSpPr>
        <p:spPr>
          <a:xfrm>
            <a:off x="5065622" y="4195851"/>
            <a:ext cx="645528" cy="1732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01C06BF3-01BA-E30F-B897-3713F11DFFEB}"/>
              </a:ext>
            </a:extLst>
          </p:cNvPr>
          <p:cNvSpPr/>
          <p:nvPr/>
        </p:nvSpPr>
        <p:spPr>
          <a:xfrm>
            <a:off x="5283318" y="5367555"/>
            <a:ext cx="447941" cy="1732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856256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C43CBBD-CABF-505F-18C7-B17CFBCE21C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/>
              <a:t>HTML</a:t>
            </a:r>
          </a:p>
        </p:txBody>
      </p:sp>
    </p:spTree>
    <p:extLst>
      <p:ext uri="{BB962C8B-B14F-4D97-AF65-F5344CB8AC3E}">
        <p14:creationId xmlns:p14="http://schemas.microsoft.com/office/powerpoint/2010/main" val="39307822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1011407-CA2C-BFB0-81AC-07408819F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Struttura tag</a:t>
            </a:r>
          </a:p>
        </p:txBody>
      </p:sp>
      <p:pic>
        <p:nvPicPr>
          <p:cNvPr id="9" name="Segnaposto contenuto 8">
            <a:extLst>
              <a:ext uri="{FF2B5EF4-FFF2-40B4-BE49-F238E27FC236}">
                <a16:creationId xmlns:a16="http://schemas.microsoft.com/office/drawing/2014/main" id="{95F4383D-794A-9806-A84A-A2F66B4B15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43225" y="2096294"/>
            <a:ext cx="630555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39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35"/>
          <p:cNvSpPr txBox="1"/>
          <p:nvPr/>
        </p:nvSpPr>
        <p:spPr>
          <a:xfrm>
            <a:off x="1318600" y="1359732"/>
            <a:ext cx="4452400" cy="1107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spAutoFit/>
          </a:bodyPr>
          <a:lstStyle/>
          <a:p>
            <a:pPr algn="ctr"/>
            <a:r>
              <a:rPr lang="it" sz="3333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&lt;</a:t>
            </a:r>
            <a:r>
              <a:rPr lang="it" sz="3333" b="1" dirty="0">
                <a:solidFill>
                  <a:srgbClr val="980000"/>
                </a:solidFill>
                <a:latin typeface="Lato"/>
                <a:ea typeface="Lato"/>
                <a:cs typeface="Lato"/>
                <a:sym typeface="Lato"/>
              </a:rPr>
              <a:t>h1</a:t>
            </a:r>
            <a:r>
              <a:rPr lang="it" sz="3333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&gt;</a:t>
            </a:r>
            <a:r>
              <a:rPr lang="it" sz="5600" dirty="0">
                <a:latin typeface="Lato Black"/>
                <a:ea typeface="Lato Black"/>
                <a:cs typeface="Lato Black"/>
                <a:sym typeface="Lato Black"/>
              </a:rPr>
              <a:t>Titolo</a:t>
            </a:r>
            <a:r>
              <a:rPr lang="it" sz="3333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&lt;/</a:t>
            </a:r>
            <a:r>
              <a:rPr lang="it" sz="3333" b="1" dirty="0">
                <a:solidFill>
                  <a:srgbClr val="980000"/>
                </a:solidFill>
                <a:latin typeface="Lato"/>
                <a:ea typeface="Lato"/>
                <a:cs typeface="Lato"/>
                <a:sym typeface="Lato"/>
              </a:rPr>
              <a:t>h1</a:t>
            </a:r>
            <a:r>
              <a:rPr lang="it" sz="3333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&gt;</a:t>
            </a:r>
            <a:endParaRPr sz="3333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54" name="Google Shape;354;p35"/>
          <p:cNvSpPr txBox="1"/>
          <p:nvPr/>
        </p:nvSpPr>
        <p:spPr>
          <a:xfrm>
            <a:off x="6432800" y="1482842"/>
            <a:ext cx="4905600" cy="8617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spAutoFit/>
          </a:bodyPr>
          <a:lstStyle/>
          <a:p>
            <a:pPr algn="ctr"/>
            <a:r>
              <a:rPr lang="it" sz="3333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&lt;</a:t>
            </a:r>
            <a:r>
              <a:rPr lang="it" sz="3333" b="1" dirty="0">
                <a:solidFill>
                  <a:srgbClr val="980000"/>
                </a:solidFill>
                <a:latin typeface="Lato"/>
                <a:ea typeface="Lato"/>
                <a:cs typeface="Lato"/>
                <a:sym typeface="Lato"/>
              </a:rPr>
              <a:t>h2</a:t>
            </a:r>
            <a:r>
              <a:rPr lang="it" sz="3333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&gt;</a:t>
            </a:r>
            <a:r>
              <a:rPr lang="it" sz="4000" b="1" dirty="0">
                <a:latin typeface="Lato"/>
                <a:ea typeface="Lato"/>
                <a:cs typeface="Lato"/>
                <a:sym typeface="Lato"/>
              </a:rPr>
              <a:t>Sottotitolo</a:t>
            </a:r>
            <a:r>
              <a:rPr lang="it" sz="3333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&lt;/</a:t>
            </a:r>
            <a:r>
              <a:rPr lang="it" sz="3333" b="1" dirty="0">
                <a:solidFill>
                  <a:srgbClr val="980000"/>
                </a:solidFill>
                <a:latin typeface="Lato"/>
                <a:ea typeface="Lato"/>
                <a:cs typeface="Lato"/>
                <a:sym typeface="Lato"/>
              </a:rPr>
              <a:t>h2</a:t>
            </a:r>
            <a:r>
              <a:rPr lang="it" sz="3333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&gt;</a:t>
            </a:r>
            <a:endParaRPr sz="3333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55" name="Google Shape;355;p35"/>
          <p:cNvSpPr txBox="1"/>
          <p:nvPr/>
        </p:nvSpPr>
        <p:spPr>
          <a:xfrm>
            <a:off x="1235567" y="3313201"/>
            <a:ext cx="3917600" cy="759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spAutoFit/>
          </a:bodyPr>
          <a:lstStyle/>
          <a:p>
            <a:pPr algn="ctr"/>
            <a:r>
              <a:rPr lang="it" sz="3333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&lt;</a:t>
            </a:r>
            <a:r>
              <a:rPr lang="it" sz="3333" b="1" dirty="0">
                <a:solidFill>
                  <a:srgbClr val="980000"/>
                </a:solidFill>
                <a:latin typeface="Lato"/>
                <a:ea typeface="Lato"/>
                <a:cs typeface="Lato"/>
                <a:sym typeface="Lato"/>
              </a:rPr>
              <a:t>p</a:t>
            </a:r>
            <a:r>
              <a:rPr lang="it" sz="3333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&gt;</a:t>
            </a:r>
            <a:r>
              <a:rPr lang="it" sz="3333" dirty="0">
                <a:latin typeface="Lato"/>
                <a:ea typeface="Lato"/>
                <a:cs typeface="Lato"/>
                <a:sym typeface="Lato"/>
              </a:rPr>
              <a:t>Paragrafo</a:t>
            </a:r>
            <a:r>
              <a:rPr lang="it" sz="3333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&lt;/</a:t>
            </a:r>
            <a:r>
              <a:rPr lang="it" sz="3333" b="1" dirty="0">
                <a:solidFill>
                  <a:srgbClr val="980000"/>
                </a:solidFill>
                <a:latin typeface="Lato"/>
                <a:ea typeface="Lato"/>
                <a:cs typeface="Lato"/>
                <a:sym typeface="Lato"/>
              </a:rPr>
              <a:t>p</a:t>
            </a:r>
            <a:r>
              <a:rPr lang="it" sz="3333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&gt;</a:t>
            </a:r>
            <a:endParaRPr sz="3333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56" name="Google Shape;356;p35"/>
          <p:cNvSpPr txBox="1"/>
          <p:nvPr/>
        </p:nvSpPr>
        <p:spPr>
          <a:xfrm>
            <a:off x="1466600" y="1441652"/>
            <a:ext cx="914800" cy="430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spAutoFit/>
          </a:bodyPr>
          <a:lstStyle/>
          <a:p>
            <a:pPr algn="ctr"/>
            <a:r>
              <a:rPr lang="it" sz="12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Header 1</a:t>
            </a:r>
            <a:endParaRPr sz="12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57" name="Google Shape;357;p35"/>
          <p:cNvSpPr txBox="1"/>
          <p:nvPr/>
        </p:nvSpPr>
        <p:spPr>
          <a:xfrm>
            <a:off x="1392000" y="3175945"/>
            <a:ext cx="1076400" cy="430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spAutoFit/>
          </a:bodyPr>
          <a:lstStyle/>
          <a:p>
            <a:pPr algn="ctr"/>
            <a:r>
              <a:rPr lang="it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Paragraph</a:t>
            </a:r>
            <a:endParaRPr sz="1200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58" name="Google Shape;358;p35"/>
          <p:cNvSpPr txBox="1"/>
          <p:nvPr/>
        </p:nvSpPr>
        <p:spPr>
          <a:xfrm>
            <a:off x="6521900" y="1373219"/>
            <a:ext cx="1029200" cy="430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spAutoFit/>
          </a:bodyPr>
          <a:lstStyle/>
          <a:p>
            <a:pPr algn="ctr"/>
            <a:r>
              <a:rPr lang="it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Header 2</a:t>
            </a:r>
            <a:endParaRPr sz="1200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59" name="Google Shape;359;p35"/>
          <p:cNvSpPr txBox="1"/>
          <p:nvPr/>
        </p:nvSpPr>
        <p:spPr>
          <a:xfrm>
            <a:off x="2133400" y="4752250"/>
            <a:ext cx="7925200" cy="759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spAutoFit/>
          </a:bodyPr>
          <a:lstStyle/>
          <a:p>
            <a:pPr algn="ctr"/>
            <a:r>
              <a:rPr lang="it" sz="3333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&lt;</a:t>
            </a:r>
            <a:r>
              <a:rPr lang="it" sz="3333" b="1">
                <a:solidFill>
                  <a:srgbClr val="980000"/>
                </a:solidFill>
                <a:latin typeface="Lato"/>
                <a:ea typeface="Lato"/>
                <a:cs typeface="Lato"/>
                <a:sym typeface="Lato"/>
              </a:rPr>
              <a:t>blockquote</a:t>
            </a:r>
            <a:r>
              <a:rPr lang="it" sz="3333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&gt;</a:t>
            </a:r>
            <a:r>
              <a:rPr lang="it" sz="3333" i="1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Citazione</a:t>
            </a:r>
            <a:r>
              <a:rPr lang="it" sz="3333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&lt;/</a:t>
            </a:r>
            <a:r>
              <a:rPr lang="it" sz="3333" b="1">
                <a:solidFill>
                  <a:srgbClr val="980000"/>
                </a:solidFill>
                <a:latin typeface="Lato"/>
                <a:ea typeface="Lato"/>
                <a:cs typeface="Lato"/>
                <a:sym typeface="Lato"/>
              </a:rPr>
              <a:t>blockquote</a:t>
            </a:r>
            <a:r>
              <a:rPr lang="it" sz="3333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&gt;</a:t>
            </a:r>
            <a:endParaRPr sz="3333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60" name="Google Shape;360;p35"/>
          <p:cNvSpPr txBox="1"/>
          <p:nvPr/>
        </p:nvSpPr>
        <p:spPr>
          <a:xfrm>
            <a:off x="2468400" y="4536827"/>
            <a:ext cx="1076400" cy="430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spAutoFit/>
          </a:bodyPr>
          <a:lstStyle/>
          <a:p>
            <a:pPr algn="ctr"/>
            <a:r>
              <a:rPr lang="it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Block quote</a:t>
            </a:r>
            <a:endParaRPr sz="1200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61" name="Google Shape;361;p35"/>
          <p:cNvSpPr txBox="1"/>
          <p:nvPr/>
        </p:nvSpPr>
        <p:spPr>
          <a:xfrm>
            <a:off x="6432800" y="3310771"/>
            <a:ext cx="5105200" cy="759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spAutoFit/>
          </a:bodyPr>
          <a:lstStyle/>
          <a:p>
            <a:pPr algn="ctr"/>
            <a:r>
              <a:rPr lang="it" sz="3333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&lt;</a:t>
            </a:r>
            <a:r>
              <a:rPr lang="it" sz="3333" b="1" dirty="0">
                <a:solidFill>
                  <a:srgbClr val="980000"/>
                </a:solidFill>
                <a:latin typeface="Lato"/>
                <a:ea typeface="Lato"/>
                <a:cs typeface="Lato"/>
                <a:sym typeface="Lato"/>
              </a:rPr>
              <a:t>code</a:t>
            </a:r>
            <a:r>
              <a:rPr lang="it" sz="3333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&gt;</a:t>
            </a:r>
            <a:r>
              <a:rPr lang="it" sz="3333" dirty="0">
                <a:latin typeface="Roboto Mono Medium"/>
                <a:ea typeface="Roboto Mono Medium"/>
                <a:cs typeface="Roboto Mono Medium"/>
                <a:sym typeface="Roboto Mono Medium"/>
              </a:rPr>
              <a:t>Codice</a:t>
            </a:r>
            <a:r>
              <a:rPr lang="it" sz="3333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&lt;/</a:t>
            </a:r>
            <a:r>
              <a:rPr lang="it" sz="3333" b="1" dirty="0">
                <a:solidFill>
                  <a:srgbClr val="980000"/>
                </a:solidFill>
                <a:latin typeface="Lato"/>
                <a:ea typeface="Lato"/>
                <a:cs typeface="Lato"/>
                <a:sym typeface="Lato"/>
              </a:rPr>
              <a:t>code</a:t>
            </a:r>
            <a:r>
              <a:rPr lang="it" sz="3333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&gt;</a:t>
            </a:r>
            <a:endParaRPr sz="3333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62" name="Google Shape;362;p35"/>
          <p:cNvSpPr txBox="1"/>
          <p:nvPr/>
        </p:nvSpPr>
        <p:spPr>
          <a:xfrm>
            <a:off x="6432800" y="3175945"/>
            <a:ext cx="1076400" cy="430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spAutoFit/>
          </a:bodyPr>
          <a:lstStyle/>
          <a:p>
            <a:pPr algn="ctr"/>
            <a:r>
              <a:rPr lang="it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Code</a:t>
            </a:r>
            <a:endParaRPr sz="1200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57341" y="1406351"/>
            <a:ext cx="5434659" cy="3912000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p36"/>
          <p:cNvSpPr txBox="1"/>
          <p:nvPr/>
        </p:nvSpPr>
        <p:spPr>
          <a:xfrm>
            <a:off x="424833" y="1616918"/>
            <a:ext cx="7634800" cy="8617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spAutoFit/>
          </a:bodyPr>
          <a:lstStyle/>
          <a:p>
            <a:pPr algn="ctr"/>
            <a:r>
              <a:rPr lang="it" sz="4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&lt;</a:t>
            </a:r>
            <a:r>
              <a:rPr lang="it" sz="4000" b="1">
                <a:solidFill>
                  <a:srgbClr val="980000"/>
                </a:solidFill>
                <a:latin typeface="Lato"/>
                <a:ea typeface="Lato"/>
                <a:cs typeface="Lato"/>
                <a:sym typeface="Lato"/>
              </a:rPr>
              <a:t>a </a:t>
            </a:r>
            <a:r>
              <a:rPr lang="it" sz="4000" b="1">
                <a:solidFill>
                  <a:srgbClr val="38761D"/>
                </a:solidFill>
                <a:latin typeface="Lato"/>
                <a:ea typeface="Lato"/>
                <a:cs typeface="Lato"/>
                <a:sym typeface="Lato"/>
              </a:rPr>
              <a:t>href=”...”</a:t>
            </a:r>
            <a:r>
              <a:rPr lang="it" sz="4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&gt;</a:t>
            </a:r>
            <a:r>
              <a:rPr lang="it" sz="4000" u="sng">
                <a:solidFill>
                  <a:srgbClr val="1C4587"/>
                </a:solidFill>
                <a:latin typeface="Lato"/>
                <a:ea typeface="Lato"/>
                <a:cs typeface="Lato"/>
                <a:sym typeface="Lato"/>
              </a:rPr>
              <a:t>Collegamento</a:t>
            </a:r>
            <a:r>
              <a:rPr lang="it" sz="4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&lt;/</a:t>
            </a:r>
            <a:r>
              <a:rPr lang="it" sz="4000" b="1">
                <a:solidFill>
                  <a:srgbClr val="980000"/>
                </a:solidFill>
                <a:latin typeface="Lato"/>
                <a:ea typeface="Lato"/>
                <a:cs typeface="Lato"/>
                <a:sym typeface="Lato"/>
              </a:rPr>
              <a:t>a</a:t>
            </a:r>
            <a:r>
              <a:rPr lang="it" sz="4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&gt;</a:t>
            </a:r>
            <a:endParaRPr sz="4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71" name="Google Shape;371;p36"/>
          <p:cNvSpPr txBox="1"/>
          <p:nvPr/>
        </p:nvSpPr>
        <p:spPr>
          <a:xfrm>
            <a:off x="620200" y="1406328"/>
            <a:ext cx="1076400" cy="430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spAutoFit/>
          </a:bodyPr>
          <a:lstStyle/>
          <a:p>
            <a:pPr algn="ctr"/>
            <a:r>
              <a:rPr lang="it" sz="12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Anchor</a:t>
            </a:r>
            <a:endParaRPr sz="12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72" name="Google Shape;372;p36"/>
          <p:cNvSpPr txBox="1"/>
          <p:nvPr/>
        </p:nvSpPr>
        <p:spPr>
          <a:xfrm>
            <a:off x="2410100" y="3180918"/>
            <a:ext cx="4892400" cy="2462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it" sz="2400" dirty="0">
                <a:latin typeface="Lato"/>
                <a:ea typeface="Lato"/>
                <a:cs typeface="Lato"/>
                <a:sym typeface="Lato"/>
              </a:rPr>
              <a:t>Questo è un attributo del tag.</a:t>
            </a:r>
            <a:endParaRPr sz="2400" dirty="0">
              <a:latin typeface="Lato"/>
              <a:ea typeface="Lato"/>
              <a:cs typeface="Lato"/>
              <a:sym typeface="Lato"/>
            </a:endParaRPr>
          </a:p>
          <a:p>
            <a:r>
              <a:rPr lang="it" sz="2400" dirty="0">
                <a:latin typeface="Lato"/>
                <a:ea typeface="Lato"/>
                <a:cs typeface="Lato"/>
                <a:sym typeface="Lato"/>
              </a:rPr>
              <a:t>Ne vedremo altri andando avanti.</a:t>
            </a:r>
            <a:endParaRPr sz="2400" dirty="0">
              <a:latin typeface="Lato"/>
              <a:ea typeface="Lato"/>
              <a:cs typeface="Lato"/>
              <a:sym typeface="Lato"/>
            </a:endParaRPr>
          </a:p>
          <a:p>
            <a:endParaRPr sz="2400" dirty="0">
              <a:latin typeface="Lato"/>
              <a:ea typeface="Lato"/>
              <a:cs typeface="Lato"/>
              <a:sym typeface="Lato"/>
            </a:endParaRPr>
          </a:p>
          <a:p>
            <a:r>
              <a:rPr lang="it" sz="2400" dirty="0">
                <a:latin typeface="Lato"/>
                <a:ea typeface="Lato"/>
                <a:cs typeface="Lato"/>
                <a:sym typeface="Lato"/>
              </a:rPr>
              <a:t>Tra le virgolette dobbiamo andare ad inserire l’indirizzo del nostro collegamento.</a:t>
            </a:r>
            <a:endParaRPr sz="2400" dirty="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73" name="Google Shape;373;p36"/>
          <p:cNvSpPr/>
          <p:nvPr/>
        </p:nvSpPr>
        <p:spPr>
          <a:xfrm>
            <a:off x="1587496" y="2350452"/>
            <a:ext cx="737197" cy="1245612"/>
          </a:xfrm>
          <a:custGeom>
            <a:avLst/>
            <a:gdLst/>
            <a:ahLst/>
            <a:cxnLst/>
            <a:rect l="l" t="t" r="r" b="b"/>
            <a:pathLst>
              <a:path w="24970" h="52388" extrusionOk="0">
                <a:moveTo>
                  <a:pt x="24970" y="52388"/>
                </a:moveTo>
                <a:cubicBezTo>
                  <a:pt x="20879" y="50739"/>
                  <a:pt x="2928" y="51227"/>
                  <a:pt x="424" y="42496"/>
                </a:cubicBezTo>
                <a:cubicBezTo>
                  <a:pt x="-2079" y="33765"/>
                  <a:pt x="8362" y="7083"/>
                  <a:pt x="9949" y="0"/>
                </a:cubicBezTo>
              </a:path>
            </a:pathLst>
          </a:custGeom>
          <a:noFill/>
          <a:ln w="28575" cap="flat" cmpd="sng">
            <a:solidFill>
              <a:schemeClr val="dk2"/>
            </a:solidFill>
            <a:prstDash val="dash"/>
            <a:round/>
            <a:headEnd type="none" w="med" len="med"/>
            <a:tailEnd type="triangle" w="med" len="med"/>
          </a:ln>
        </p:spPr>
        <p:txBody>
          <a:bodyPr/>
          <a:lstStyle/>
          <a:p>
            <a:endParaRPr lang="it-IT" sz="24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A062C0-AE30-15E6-654C-A973CB14E0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7604F4B-C9EF-0BC4-B27F-1E461E75E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Tag che troverete sempre</a:t>
            </a:r>
          </a:p>
        </p:txBody>
      </p:sp>
      <p:pic>
        <p:nvPicPr>
          <p:cNvPr id="6" name="Segnaposto contenuto 5">
            <a:extLst>
              <a:ext uri="{FF2B5EF4-FFF2-40B4-BE49-F238E27FC236}">
                <a16:creationId xmlns:a16="http://schemas.microsoft.com/office/drawing/2014/main" id="{07803A96-8625-C94B-B1A7-7336D91D1F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71862" y="2710656"/>
            <a:ext cx="5248275" cy="2581275"/>
          </a:xfrm>
        </p:spPr>
      </p:pic>
    </p:spTree>
    <p:extLst>
      <p:ext uri="{BB962C8B-B14F-4D97-AF65-F5344CB8AC3E}">
        <p14:creationId xmlns:p14="http://schemas.microsoft.com/office/powerpoint/2010/main" val="41714619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0" name="Google Shape;38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37341" y="1778550"/>
            <a:ext cx="3117332" cy="3117367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p37"/>
          <p:cNvSpPr txBox="1"/>
          <p:nvPr/>
        </p:nvSpPr>
        <p:spPr>
          <a:xfrm>
            <a:off x="1630600" y="5041416"/>
            <a:ext cx="8930800" cy="984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2400" dirty="0">
                <a:latin typeface="Lato"/>
                <a:ea typeface="Lato"/>
                <a:cs typeface="Lato"/>
                <a:sym typeface="Lato"/>
                <a:hlinkClick r:id="rId4"/>
              </a:rPr>
              <a:t>https://websitesetup.org/wp-content/uploads/2019/08/HTML-CHEAT-SHEET.png</a:t>
            </a:r>
            <a:endParaRPr sz="2400" dirty="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id="{B427B6BD-0FD5-A8C7-308D-5DB58A82DC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b"/>
          <a:lstStyle/>
          <a:p>
            <a:r>
              <a:rPr lang="it-IT" sz="4400" dirty="0">
                <a:solidFill>
                  <a:schemeClr val="tx1"/>
                </a:solidFill>
              </a:rPr>
              <a:t>Lista tag principali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05FB50-39DA-9288-C7D6-9E583C056C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7FAD630-6850-528F-FCFB-2692D7A1E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Tutto molto bello, ma noi useremo altri tag</a:t>
            </a:r>
          </a:p>
        </p:txBody>
      </p:sp>
      <p:pic>
        <p:nvPicPr>
          <p:cNvPr id="11" name="Segnaposto contenuto 10">
            <a:extLst>
              <a:ext uri="{FF2B5EF4-FFF2-40B4-BE49-F238E27FC236}">
                <a16:creationId xmlns:a16="http://schemas.microsoft.com/office/drawing/2014/main" id="{ED2374A3-FC5B-0BD1-2B57-6FA54DC317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51774" y="2525485"/>
            <a:ext cx="2330817" cy="2519363"/>
          </a:xfr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FF5027E3-9568-B2A7-CE18-DB7DF21F7E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6099" y="2437621"/>
            <a:ext cx="1239801" cy="2519363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118571AB-58D2-2CA8-6E67-2C82FAA72F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9408" y="2685416"/>
            <a:ext cx="1926069" cy="2147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2848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CA3B6A-2234-0DF4-3EF6-AC8D7B2F4A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2A9061B-4C31-C581-ABB1-6D3E0CAE0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SVG</a:t>
            </a:r>
          </a:p>
        </p:txBody>
      </p:sp>
      <p:pic>
        <p:nvPicPr>
          <p:cNvPr id="6" name="Segnaposto contenuto 5">
            <a:extLst>
              <a:ext uri="{FF2B5EF4-FFF2-40B4-BE49-F238E27FC236}">
                <a16:creationId xmlns:a16="http://schemas.microsoft.com/office/drawing/2014/main" id="{792C19B7-165C-581B-1321-317CFBC42F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25625"/>
            <a:ext cx="3077775" cy="4351338"/>
          </a:xfr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5224C07F-234D-2300-5917-988AF9C891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6810" y="1351399"/>
            <a:ext cx="2038380" cy="5299788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A4D7E5DE-A2A7-6401-DBA9-23318D1625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1060" y="2476662"/>
            <a:ext cx="4177272" cy="3049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68718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01D71C1-DC74-97CC-800A-8264D1C0F9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Rectangle 1038">
            <a:extLst>
              <a:ext uri="{FF2B5EF4-FFF2-40B4-BE49-F238E27FC236}">
                <a16:creationId xmlns:a16="http://schemas.microsoft.com/office/drawing/2014/main" id="{3F24A09B-713F-43FC-AB6E-B880839685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rgbClr val="626C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41" name="Straight Connector 1040">
            <a:extLst>
              <a:ext uri="{FF2B5EF4-FFF2-40B4-BE49-F238E27FC236}">
                <a16:creationId xmlns:a16="http://schemas.microsoft.com/office/drawing/2014/main" id="{0B91AB35-C3B4-4B70-B3DD-13D63B7DA2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33975" y="2423149"/>
            <a:ext cx="0" cy="201168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4" name="Picture 10" descr="What is a Choropleth? | QuantHub">
            <a:extLst>
              <a:ext uri="{FF2B5EF4-FFF2-40B4-BE49-F238E27FC236}">
                <a16:creationId xmlns:a16="http://schemas.microsoft.com/office/drawing/2014/main" id="{81416FDD-9718-ED23-B42C-8C2D84A461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8888" y="639763"/>
            <a:ext cx="4973638" cy="36004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What is a Bar Chart? - Twinkl">
            <a:extLst>
              <a:ext uri="{FF2B5EF4-FFF2-40B4-BE49-F238E27FC236}">
                <a16:creationId xmlns:a16="http://schemas.microsoft.com/office/drawing/2014/main" id="{DAFA9E84-0AF1-36FB-26E7-97299F7EC5E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8888" y="4310063"/>
            <a:ext cx="2247900" cy="190976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What Does Pie Chart Mean?">
            <a:extLst>
              <a:ext uri="{FF2B5EF4-FFF2-40B4-BE49-F238E27FC236}">
                <a16:creationId xmlns:a16="http://schemas.microsoft.com/office/drawing/2014/main" id="{D20E4DBB-0AF2-F4BB-E925-EC4D742E02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5050" y="4310063"/>
            <a:ext cx="2657475" cy="190976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829CCC75-9F8D-75D4-84A0-D8F0257585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744" y="640080"/>
            <a:ext cx="4173905" cy="557781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5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SVG</a:t>
            </a:r>
            <a:br>
              <a:rPr lang="en-US" sz="5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5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&amp;</a:t>
            </a:r>
            <a:br>
              <a:rPr lang="en-US" sz="5400" dirty="0">
                <a:solidFill>
                  <a:srgbClr val="FFFFFF"/>
                </a:solidFill>
              </a:rPr>
            </a:br>
            <a:r>
              <a:rPr lang="en-US" sz="5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273078145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04449A3-3BDB-AF1D-A6A9-C5841FF27EE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/>
              <a:t>Esercizi SVG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0C606936-5B10-1919-F766-2C88786DEF4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/>
              <a:t>Scaricate il progetto base</a:t>
            </a:r>
            <a:br>
              <a:rPr lang="it-IT" dirty="0"/>
            </a:br>
            <a:r>
              <a:rPr lang="it-IT" dirty="0"/>
              <a:t>(se non l’avete ancora fatto)</a:t>
            </a:r>
          </a:p>
        </p:txBody>
      </p:sp>
    </p:spTree>
    <p:extLst>
      <p:ext uri="{BB962C8B-B14F-4D97-AF65-F5344CB8AC3E}">
        <p14:creationId xmlns:p14="http://schemas.microsoft.com/office/powerpoint/2010/main" val="20040548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301F3A-D4A9-DA35-9BFC-5F26377667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Segnaposto contenuto 7">
            <a:extLst>
              <a:ext uri="{FF2B5EF4-FFF2-40B4-BE49-F238E27FC236}">
                <a16:creationId xmlns:a16="http://schemas.microsoft.com/office/drawing/2014/main" id="{D8B79143-60A2-DAA6-468C-E93A1FB553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17107" y="654270"/>
            <a:ext cx="6833017" cy="5853619"/>
          </a:xfrm>
        </p:spPr>
      </p:pic>
      <p:sp>
        <p:nvSpPr>
          <p:cNvPr id="5" name="Rettangolo 4">
            <a:extLst>
              <a:ext uri="{FF2B5EF4-FFF2-40B4-BE49-F238E27FC236}">
                <a16:creationId xmlns:a16="http://schemas.microsoft.com/office/drawing/2014/main" id="{D8145652-D484-8D70-1142-F4C06FF3B507}"/>
              </a:ext>
            </a:extLst>
          </p:cNvPr>
          <p:cNvSpPr/>
          <p:nvPr/>
        </p:nvSpPr>
        <p:spPr>
          <a:xfrm>
            <a:off x="4560308" y="887364"/>
            <a:ext cx="1307576" cy="2548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9AAC49F8-F9CC-6449-56DC-B31F8E158A0D}"/>
              </a:ext>
            </a:extLst>
          </p:cNvPr>
          <p:cNvSpPr/>
          <p:nvPr/>
        </p:nvSpPr>
        <p:spPr>
          <a:xfrm>
            <a:off x="5047943" y="3162460"/>
            <a:ext cx="677958" cy="23309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552DE89D-38F1-D376-2A78-590BC3952297}"/>
              </a:ext>
            </a:extLst>
          </p:cNvPr>
          <p:cNvSpPr/>
          <p:nvPr/>
        </p:nvSpPr>
        <p:spPr>
          <a:xfrm>
            <a:off x="4857507" y="1768036"/>
            <a:ext cx="868394" cy="23309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5930390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390B28-3C09-F255-E768-92D582BB70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0D4E20-7895-D6B0-808D-FE9B4FAEDAA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/>
              <a:t>Break?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E44CD092-8BCC-B277-DA2E-B4DB6A7B56A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83214618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B91E1A-CAA9-30EA-4813-1E5F3A4DEB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0F068FF-B85E-A818-59CD-8B7A5D98043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/>
              <a:t>CSS</a:t>
            </a:r>
          </a:p>
        </p:txBody>
      </p:sp>
    </p:spTree>
    <p:extLst>
      <p:ext uri="{BB962C8B-B14F-4D97-AF65-F5344CB8AC3E}">
        <p14:creationId xmlns:p14="http://schemas.microsoft.com/office/powerpoint/2010/main" val="313586414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424EDDB-8E9E-DFAB-8E19-E8C532ABAD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Come si collega l’HTML al CSS</a:t>
            </a:r>
          </a:p>
        </p:txBody>
      </p:sp>
      <p:pic>
        <p:nvPicPr>
          <p:cNvPr id="6" name="Segnaposto contenuto 5">
            <a:extLst>
              <a:ext uri="{FF2B5EF4-FFF2-40B4-BE49-F238E27FC236}">
                <a16:creationId xmlns:a16="http://schemas.microsoft.com/office/drawing/2014/main" id="{E174EAFD-9F67-FD5C-1827-A4F01D4F34C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042987" y="2715419"/>
            <a:ext cx="4772025" cy="2571750"/>
          </a:xfrm>
        </p:spPr>
      </p:pic>
      <p:pic>
        <p:nvPicPr>
          <p:cNvPr id="8" name="Segnaposto contenuto 7">
            <a:extLst>
              <a:ext uri="{FF2B5EF4-FFF2-40B4-BE49-F238E27FC236}">
                <a16:creationId xmlns:a16="http://schemas.microsoft.com/office/drawing/2014/main" id="{9D51E0FF-0DEF-7961-5B4D-DD1981679D0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834187" y="3429794"/>
            <a:ext cx="3857625" cy="1143000"/>
          </a:xfrm>
        </p:spPr>
      </p:pic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8494C104-5A60-AEFE-EF46-188EDDCD0D2B}"/>
              </a:ext>
            </a:extLst>
          </p:cNvPr>
          <p:cNvCxnSpPr>
            <a:cxnSpLocks/>
          </p:cNvCxnSpPr>
          <p:nvPr/>
        </p:nvCxnSpPr>
        <p:spPr>
          <a:xfrm flipV="1">
            <a:off x="5120640" y="3631474"/>
            <a:ext cx="1713547" cy="43542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191421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B6C2FF-FDAC-D0A1-A1C3-CE2F0D404F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E4A094E-FABF-E9FE-BDAB-786E012B4A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Struttura regola</a:t>
            </a:r>
          </a:p>
        </p:txBody>
      </p:sp>
      <p:pic>
        <p:nvPicPr>
          <p:cNvPr id="2050" name="Picture 2" descr="CSS rules - AJWT JNTUK">
            <a:extLst>
              <a:ext uri="{FF2B5EF4-FFF2-40B4-BE49-F238E27FC236}">
                <a16:creationId xmlns:a16="http://schemas.microsoft.com/office/drawing/2014/main" id="{A442FD46-AC77-5625-1C31-879A2D57486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0" y="2096294"/>
            <a:ext cx="5715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001018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F7F9E57-FEC4-8B8E-2543-63C554370C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4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1027BE4D-FF1C-450E-9A45-3B7A17C7B2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Selectors</a:t>
            </a:r>
          </a:p>
        </p:txBody>
      </p:sp>
      <p:pic>
        <p:nvPicPr>
          <p:cNvPr id="3076" name="Picture 4" descr="35 CSS Selectors to remember">
            <a:extLst>
              <a:ext uri="{FF2B5EF4-FFF2-40B4-BE49-F238E27FC236}">
                <a16:creationId xmlns:a16="http://schemas.microsoft.com/office/drawing/2014/main" id="{594F2082-EAC4-8AD5-5212-E0015BA4DE9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44587" y="226553"/>
            <a:ext cx="5244953" cy="6028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241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D86F82-DC87-7D7D-D127-B7D6576CAA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BE47314-3821-92FD-34A9-37E79EC60E6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/>
              <a:t>Esercizi SVG+CSS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68B47668-F894-1A51-D9AF-666C036638A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2260740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211676E-21AB-BAEC-2BCA-1502E9A149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dirty="0"/>
              <a:t>Scaletta argomenti di laboratorio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66790F3-14C7-EF84-6FBB-71B2E5C052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Introduzione HTML(SVG) &amp; CSS</a:t>
            </a:r>
          </a:p>
          <a:p>
            <a:r>
              <a:rPr lang="it-IT" dirty="0"/>
              <a:t>JS</a:t>
            </a:r>
          </a:p>
          <a:p>
            <a:r>
              <a:rPr lang="it-IT" dirty="0"/>
              <a:t>D3js: le basi</a:t>
            </a:r>
          </a:p>
          <a:p>
            <a:r>
              <a:rPr lang="it-IT" dirty="0"/>
              <a:t>D3js scale, </a:t>
            </a:r>
            <a:r>
              <a:rPr lang="it-IT" dirty="0" err="1"/>
              <a:t>linechart</a:t>
            </a:r>
            <a:r>
              <a:rPr lang="it-IT" dirty="0"/>
              <a:t> e </a:t>
            </a:r>
            <a:r>
              <a:rPr lang="it-IT" dirty="0" err="1"/>
              <a:t>scatterplot</a:t>
            </a:r>
            <a:endParaRPr lang="it-IT" dirty="0"/>
          </a:p>
          <a:p>
            <a:r>
              <a:rPr lang="it-IT" dirty="0"/>
              <a:t>D3js assi, </a:t>
            </a:r>
            <a:r>
              <a:rPr lang="it-IT" dirty="0" err="1"/>
              <a:t>barchart</a:t>
            </a:r>
            <a:r>
              <a:rPr lang="it-IT" dirty="0"/>
              <a:t> e </a:t>
            </a:r>
            <a:r>
              <a:rPr lang="it-IT" dirty="0" err="1"/>
              <a:t>piechart</a:t>
            </a:r>
            <a:endParaRPr lang="it-IT" dirty="0"/>
          </a:p>
          <a:p>
            <a:r>
              <a:rPr lang="it-IT" dirty="0"/>
              <a:t>Tree e Network</a:t>
            </a:r>
          </a:p>
          <a:p>
            <a:r>
              <a:rPr lang="it-IT" dirty="0" err="1"/>
              <a:t>Choropleth</a:t>
            </a:r>
            <a:r>
              <a:rPr lang="it-IT" dirty="0"/>
              <a:t> </a:t>
            </a:r>
            <a:r>
              <a:rPr lang="it-IT" dirty="0" err="1"/>
              <a:t>Map</a:t>
            </a:r>
            <a:endParaRPr lang="it-IT" dirty="0"/>
          </a:p>
          <a:p>
            <a:r>
              <a:rPr lang="it-IT" dirty="0"/>
              <a:t>Grafici collegati</a:t>
            </a:r>
          </a:p>
        </p:txBody>
      </p:sp>
    </p:spTree>
    <p:extLst>
      <p:ext uri="{BB962C8B-B14F-4D97-AF65-F5344CB8AC3E}">
        <p14:creationId xmlns:p14="http://schemas.microsoft.com/office/powerpoint/2010/main" val="8334368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0FA399-007C-7F99-5255-DE5DF40787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A48D0F-51A3-367B-8378-7F1FAF668A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4163870"/>
          </a:xfrm>
        </p:spPr>
        <p:txBody>
          <a:bodyPr anchor="ctr"/>
          <a:lstStyle/>
          <a:p>
            <a:r>
              <a:rPr lang="en-US" dirty="0" err="1"/>
              <a:t>Programmazione</a:t>
            </a:r>
            <a:r>
              <a:rPr lang="en-US" dirty="0"/>
              <a:t> Web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2381701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70485CC-58A3-3AFA-757D-E78F7652A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Il Trio</a:t>
            </a:r>
          </a:p>
        </p:txBody>
      </p:sp>
      <p:pic>
        <p:nvPicPr>
          <p:cNvPr id="10244" name="Picture 4" descr="HTML, CSS, JavaScript là gì? - Tự học lập trình">
            <a:extLst>
              <a:ext uri="{FF2B5EF4-FFF2-40B4-BE49-F238E27FC236}">
                <a16:creationId xmlns:a16="http://schemas.microsoft.com/office/drawing/2014/main" id="{B33D5E5C-FE4D-7E03-6B72-47044356E6F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86000" y="1853406"/>
            <a:ext cx="7620000" cy="4295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19627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0003D4-5B4D-9339-1361-C115AD975C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83CFA5E-07DE-9A71-2930-0307E9414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Esempio: HTML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1C9A8DD-1154-5968-05AA-907A6E1438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05862" y="1825625"/>
            <a:ext cx="3380276" cy="4351338"/>
          </a:xfrm>
        </p:spPr>
      </p:pic>
    </p:spTree>
    <p:extLst>
      <p:ext uri="{BB962C8B-B14F-4D97-AF65-F5344CB8AC3E}">
        <p14:creationId xmlns:p14="http://schemas.microsoft.com/office/powerpoint/2010/main" val="24439523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08ADFA-EBFD-95D4-9409-E025AB8294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6973E09-9689-8278-1EEE-6B02C25F7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Esempio: HTML+CSS</a:t>
            </a:r>
          </a:p>
        </p:txBody>
      </p:sp>
      <p:pic>
        <p:nvPicPr>
          <p:cNvPr id="6" name="20240229-1102-29.2985585">
            <a:hlinkClick r:id="" action="ppaction://media"/>
            <a:extLst>
              <a:ext uri="{FF2B5EF4-FFF2-40B4-BE49-F238E27FC236}">
                <a16:creationId xmlns:a16="http://schemas.microsoft.com/office/drawing/2014/main" id="{0224BE2F-1110-87B7-D2C1-02BAEF564078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08188" y="1825625"/>
            <a:ext cx="8174037" cy="4351338"/>
          </a:xfrm>
        </p:spPr>
      </p:pic>
    </p:spTree>
    <p:extLst>
      <p:ext uri="{BB962C8B-B14F-4D97-AF65-F5344CB8AC3E}">
        <p14:creationId xmlns:p14="http://schemas.microsoft.com/office/powerpoint/2010/main" val="122301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0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Tema di 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Tema di 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Tema di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127</TotalTime>
  <Words>595</Words>
  <Application>Microsoft Office PowerPoint</Application>
  <PresentationFormat>Widescreen</PresentationFormat>
  <Paragraphs>116</Paragraphs>
  <Slides>45</Slides>
  <Notes>4</Notes>
  <HiddenSlides>0</HiddenSlides>
  <MMClips>2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4" baseType="lpstr">
      <vt:lpstr>Aptos</vt:lpstr>
      <vt:lpstr>Aptos Display</vt:lpstr>
      <vt:lpstr>Arial</vt:lpstr>
      <vt:lpstr>Calibri</vt:lpstr>
      <vt:lpstr>Lato</vt:lpstr>
      <vt:lpstr>Lato Black</vt:lpstr>
      <vt:lpstr>Roboto Mono Medium</vt:lpstr>
      <vt:lpstr>Wingdings</vt:lpstr>
      <vt:lpstr>Office Theme</vt:lpstr>
      <vt:lpstr>Esercitazione 1</vt:lpstr>
      <vt:lpstr>https://d3js.org/</vt:lpstr>
      <vt:lpstr>PowerPoint Presentation</vt:lpstr>
      <vt:lpstr>PowerPoint Presentation</vt:lpstr>
      <vt:lpstr>Scaletta argomenti di laboratorio</vt:lpstr>
      <vt:lpstr>Programmazione Web</vt:lpstr>
      <vt:lpstr>Il Trio</vt:lpstr>
      <vt:lpstr>Esempio: HTML</vt:lpstr>
      <vt:lpstr>Esempio: HTML+CSS</vt:lpstr>
      <vt:lpstr>Esempio: HTML+CSS+JS</vt:lpstr>
      <vt:lpstr>Cosa succede?</vt:lpstr>
      <vt:lpstr>Cosa succede?</vt:lpstr>
      <vt:lpstr>Cosa succede?</vt:lpstr>
      <vt:lpstr>Il browser inizia a leggere il file HTML e…</vt:lpstr>
      <vt:lpstr>Cosa succede?</vt:lpstr>
      <vt:lpstr>Cosa succede?</vt:lpstr>
      <vt:lpstr>Cosa succede?</vt:lpstr>
      <vt:lpstr>Cosa succede?</vt:lpstr>
      <vt:lpstr>Cosa succede?</vt:lpstr>
      <vt:lpstr>Problema</vt:lpstr>
      <vt:lpstr>Soluzione</vt:lpstr>
      <vt:lpstr>A noi questa cosa non piace…</vt:lpstr>
      <vt:lpstr>Il server ha accesso al proprio file system</vt:lpstr>
      <vt:lpstr>Simuliamo un server nel nostro computer</vt:lpstr>
      <vt:lpstr>Simuliamo un server nel nostro computer</vt:lpstr>
      <vt:lpstr>Localhost</vt:lpstr>
      <vt:lpstr>Come aprire il file HTML simulandolo su un localhost</vt:lpstr>
      <vt:lpstr>Come aprire il file HTML simulandolo su un localhost</vt:lpstr>
      <vt:lpstr>E se faccio doppio click sul file?...Nope </vt:lpstr>
      <vt:lpstr>HTML</vt:lpstr>
      <vt:lpstr>Struttura tag</vt:lpstr>
      <vt:lpstr>PowerPoint Presentation</vt:lpstr>
      <vt:lpstr>PowerPoint Presentation</vt:lpstr>
      <vt:lpstr>Tag che troverete sempre</vt:lpstr>
      <vt:lpstr>Lista tag principali</vt:lpstr>
      <vt:lpstr>Tutto molto bello, ma noi useremo altri tag</vt:lpstr>
      <vt:lpstr>SVG</vt:lpstr>
      <vt:lpstr>SVG &amp; Data Visualization</vt:lpstr>
      <vt:lpstr>Esercizi SVG</vt:lpstr>
      <vt:lpstr>Break?</vt:lpstr>
      <vt:lpstr>CSS</vt:lpstr>
      <vt:lpstr>Come si collega l’HTML al CSS</vt:lpstr>
      <vt:lpstr>Struttura regola</vt:lpstr>
      <vt:lpstr>Selectors</vt:lpstr>
      <vt:lpstr>Esercizi SVG+CSS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Lezione 3</dc:title>
  <dc:creator>Jacopo Mereu</dc:creator>
  <cp:lastModifiedBy>Jacopo Mereu</cp:lastModifiedBy>
  <cp:revision>17</cp:revision>
  <dcterms:created xsi:type="dcterms:W3CDTF">2024-02-20T14:12:05Z</dcterms:created>
  <dcterms:modified xsi:type="dcterms:W3CDTF">2024-05-17T15:35:55Z</dcterms:modified>
</cp:coreProperties>
</file>